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1" r:id="rId1"/>
  </p:sldMasterIdLst>
  <p:notesMasterIdLst>
    <p:notesMasterId r:id="rId25"/>
  </p:notesMasterIdLst>
  <p:handoutMasterIdLst>
    <p:handoutMasterId r:id="rId26"/>
  </p:handoutMasterIdLst>
  <p:sldIdLst>
    <p:sldId id="272" r:id="rId2"/>
    <p:sldId id="281" r:id="rId3"/>
    <p:sldId id="258" r:id="rId4"/>
    <p:sldId id="259" r:id="rId5"/>
    <p:sldId id="261" r:id="rId6"/>
    <p:sldId id="275" r:id="rId7"/>
    <p:sldId id="260" r:id="rId8"/>
    <p:sldId id="263" r:id="rId9"/>
    <p:sldId id="264" r:id="rId10"/>
    <p:sldId id="266" r:id="rId11"/>
    <p:sldId id="280" r:id="rId12"/>
    <p:sldId id="267" r:id="rId13"/>
    <p:sldId id="276" r:id="rId14"/>
    <p:sldId id="277" r:id="rId15"/>
    <p:sldId id="268" r:id="rId16"/>
    <p:sldId id="269" r:id="rId17"/>
    <p:sldId id="278" r:id="rId18"/>
    <p:sldId id="270" r:id="rId19"/>
    <p:sldId id="274" r:id="rId20"/>
    <p:sldId id="282" r:id="rId21"/>
    <p:sldId id="271" r:id="rId22"/>
    <p:sldId id="273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94"/>
    <p:restoredTop sz="94694"/>
  </p:normalViewPr>
  <p:slideViewPr>
    <p:cSldViewPr snapToGrid="0" snapToObjects="1">
      <p:cViewPr varScale="1">
        <p:scale>
          <a:sx n="81" d="100"/>
          <a:sy n="81" d="100"/>
        </p:scale>
        <p:origin x="3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03A51-1D6E-448F-B832-9FC3CC723546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BA0B04-A2DE-40AF-9323-5CFB7920A56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Kickoff Retreat </a:t>
          </a:r>
        </a:p>
        <a:p>
          <a:pPr>
            <a:lnSpc>
              <a:spcPct val="100000"/>
            </a:lnSpc>
          </a:pPr>
          <a:r>
            <a:rPr lang="en-US" dirty="0"/>
            <a:t>(April 26-28, 2024)</a:t>
          </a:r>
        </a:p>
      </dgm:t>
    </dgm:pt>
    <dgm:pt modelId="{AD550428-A12C-4EF9-A925-3D3A80B4EEA0}" type="parTrans" cxnId="{B696B2A0-3448-45F4-963E-FA794E36D7E2}">
      <dgm:prSet/>
      <dgm:spPr/>
      <dgm:t>
        <a:bodyPr/>
        <a:lstStyle/>
        <a:p>
          <a:endParaRPr lang="en-US"/>
        </a:p>
      </dgm:t>
    </dgm:pt>
    <dgm:pt modelId="{3AD3E0DE-E5EC-4884-9F65-C0AF07F79573}" type="sibTrans" cxnId="{B696B2A0-3448-45F4-963E-FA794E36D7E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0831BA0-B456-42BB-A78B-8F897FD2ACF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Online Sessions 	</a:t>
          </a:r>
        </a:p>
        <a:p>
          <a:pPr>
            <a:lnSpc>
              <a:spcPct val="100000"/>
            </a:lnSpc>
          </a:pPr>
          <a:r>
            <a:rPr lang="en-US" dirty="0"/>
            <a:t>(May 2024)</a:t>
          </a:r>
        </a:p>
      </dgm:t>
    </dgm:pt>
    <dgm:pt modelId="{68AB7DA2-E127-4B8C-B51D-4802087A88AA}" type="parTrans" cxnId="{987AFB2E-802C-4F70-91ED-09C87AEAC677}">
      <dgm:prSet/>
      <dgm:spPr/>
      <dgm:t>
        <a:bodyPr/>
        <a:lstStyle/>
        <a:p>
          <a:endParaRPr lang="en-US"/>
        </a:p>
      </dgm:t>
    </dgm:pt>
    <dgm:pt modelId="{194C1F46-12D5-4DFE-843A-BF54F623D023}" type="sibTrans" cxnId="{987AFB2E-802C-4F70-91ED-09C87AEAC67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6CF2BC7-4F76-4A72-98EE-503B2384E97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Mission Project 	        (June 21-29, 2024)</a:t>
          </a:r>
        </a:p>
      </dgm:t>
    </dgm:pt>
    <dgm:pt modelId="{6A7EE0A1-45F0-4CE0-96BF-EF2AC3025B1B}" type="parTrans" cxnId="{6F1604CB-82E3-4898-BC44-B8AEF27953EA}">
      <dgm:prSet/>
      <dgm:spPr/>
      <dgm:t>
        <a:bodyPr/>
        <a:lstStyle/>
        <a:p>
          <a:endParaRPr lang="en-US"/>
        </a:p>
      </dgm:t>
    </dgm:pt>
    <dgm:pt modelId="{F22E43DE-3DBB-4605-BA00-A3159D3D446C}" type="sibTrans" cxnId="{6F1604CB-82E3-4898-BC44-B8AEF27953E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C39E7DC-4A21-41A8-93B8-7043D61B12A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One-on-One Debrief (June 2024)</a:t>
          </a:r>
        </a:p>
      </dgm:t>
    </dgm:pt>
    <dgm:pt modelId="{22E12E04-D344-4788-ACF0-A7811CA42602}" type="parTrans" cxnId="{A6DCCC36-CD88-418B-B947-B4120C33BF0F}">
      <dgm:prSet/>
      <dgm:spPr/>
      <dgm:t>
        <a:bodyPr/>
        <a:lstStyle/>
        <a:p>
          <a:endParaRPr lang="en-US"/>
        </a:p>
      </dgm:t>
    </dgm:pt>
    <dgm:pt modelId="{19CE4615-913A-4FEE-AF87-88700775D5F7}" type="sibTrans" cxnId="{A6DCCC36-CD88-418B-B947-B4120C33BF0F}">
      <dgm:prSet/>
      <dgm:spPr/>
      <dgm:t>
        <a:bodyPr/>
        <a:lstStyle/>
        <a:p>
          <a:endParaRPr lang="en-US"/>
        </a:p>
      </dgm:t>
    </dgm:pt>
    <dgm:pt modelId="{74451ACE-B18A-4AD4-BAE0-99E08EA1B419}" type="pres">
      <dgm:prSet presAssocID="{C7703A51-1D6E-448F-B832-9FC3CC723546}" presName="root" presStyleCnt="0">
        <dgm:presLayoutVars>
          <dgm:dir/>
          <dgm:resizeHandles val="exact"/>
        </dgm:presLayoutVars>
      </dgm:prSet>
      <dgm:spPr/>
    </dgm:pt>
    <dgm:pt modelId="{B156BF71-63EF-4CE0-BC05-73D8E4E36035}" type="pres">
      <dgm:prSet presAssocID="{C7703A51-1D6E-448F-B832-9FC3CC723546}" presName="container" presStyleCnt="0">
        <dgm:presLayoutVars>
          <dgm:dir/>
          <dgm:resizeHandles val="exact"/>
        </dgm:presLayoutVars>
      </dgm:prSet>
      <dgm:spPr/>
    </dgm:pt>
    <dgm:pt modelId="{4017A2C3-ED3B-49DE-87D2-0F69E7911B39}" type="pres">
      <dgm:prSet presAssocID="{71BA0B04-A2DE-40AF-9323-5CFB7920A564}" presName="compNode" presStyleCnt="0"/>
      <dgm:spPr/>
    </dgm:pt>
    <dgm:pt modelId="{8D00E314-25C7-4054-862B-DA660B0063E9}" type="pres">
      <dgm:prSet presAssocID="{71BA0B04-A2DE-40AF-9323-5CFB7920A564}" presName="iconBgRect" presStyleLbl="bgShp" presStyleIdx="0" presStyleCnt="4"/>
      <dgm:spPr/>
    </dgm:pt>
    <dgm:pt modelId="{71FE09C9-5A13-4F47-8607-B33D07564B46}" type="pres">
      <dgm:prSet presAssocID="{71BA0B04-A2DE-40AF-9323-5CFB7920A56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rest scene outline"/>
        </a:ext>
      </dgm:extLst>
    </dgm:pt>
    <dgm:pt modelId="{14BFC8BD-B5EA-45D2-8AA8-67499FE95EBA}" type="pres">
      <dgm:prSet presAssocID="{71BA0B04-A2DE-40AF-9323-5CFB7920A564}" presName="spaceRect" presStyleCnt="0"/>
      <dgm:spPr/>
    </dgm:pt>
    <dgm:pt modelId="{01518567-BA59-4A92-BB76-1650E186642E}" type="pres">
      <dgm:prSet presAssocID="{71BA0B04-A2DE-40AF-9323-5CFB7920A564}" presName="textRect" presStyleLbl="revTx" presStyleIdx="0" presStyleCnt="4">
        <dgm:presLayoutVars>
          <dgm:chMax val="1"/>
          <dgm:chPref val="1"/>
        </dgm:presLayoutVars>
      </dgm:prSet>
      <dgm:spPr/>
    </dgm:pt>
    <dgm:pt modelId="{B87E985A-B4F2-49D9-BA4C-81746069CA21}" type="pres">
      <dgm:prSet presAssocID="{3AD3E0DE-E5EC-4884-9F65-C0AF07F79573}" presName="sibTrans" presStyleLbl="sibTrans2D1" presStyleIdx="0" presStyleCnt="0"/>
      <dgm:spPr/>
    </dgm:pt>
    <dgm:pt modelId="{CD660F4A-653E-4EA1-8A03-17C437B27E6B}" type="pres">
      <dgm:prSet presAssocID="{60831BA0-B456-42BB-A78B-8F897FD2ACFA}" presName="compNode" presStyleCnt="0"/>
      <dgm:spPr/>
    </dgm:pt>
    <dgm:pt modelId="{CDCF9B46-A336-4493-9308-D5DDB884A0C1}" type="pres">
      <dgm:prSet presAssocID="{60831BA0-B456-42BB-A78B-8F897FD2ACFA}" presName="iconBgRect" presStyleLbl="bgShp" presStyleIdx="1" presStyleCnt="4"/>
      <dgm:spPr/>
    </dgm:pt>
    <dgm:pt modelId="{F9AB1720-F246-474B-BE9F-987ABE65EF7B}" type="pres">
      <dgm:prSet presAssocID="{60831BA0-B456-42BB-A78B-8F897FD2ACF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lackboard"/>
        </a:ext>
      </dgm:extLst>
    </dgm:pt>
    <dgm:pt modelId="{35F1AD13-E435-4BC7-893B-1F767FB8825C}" type="pres">
      <dgm:prSet presAssocID="{60831BA0-B456-42BB-A78B-8F897FD2ACFA}" presName="spaceRect" presStyleCnt="0"/>
      <dgm:spPr/>
    </dgm:pt>
    <dgm:pt modelId="{8F76C4D0-CDDA-4088-9776-D3B57FF67F0B}" type="pres">
      <dgm:prSet presAssocID="{60831BA0-B456-42BB-A78B-8F897FD2ACFA}" presName="textRect" presStyleLbl="revTx" presStyleIdx="1" presStyleCnt="4">
        <dgm:presLayoutVars>
          <dgm:chMax val="1"/>
          <dgm:chPref val="1"/>
        </dgm:presLayoutVars>
      </dgm:prSet>
      <dgm:spPr/>
    </dgm:pt>
    <dgm:pt modelId="{100543F6-F2ED-4DBC-8E36-99BE46D7A498}" type="pres">
      <dgm:prSet presAssocID="{194C1F46-12D5-4DFE-843A-BF54F623D023}" presName="sibTrans" presStyleLbl="sibTrans2D1" presStyleIdx="0" presStyleCnt="0"/>
      <dgm:spPr/>
    </dgm:pt>
    <dgm:pt modelId="{F2C85CA6-B14C-4A86-90BD-58B67F454486}" type="pres">
      <dgm:prSet presAssocID="{C6CF2BC7-4F76-4A72-98EE-503B2384E97F}" presName="compNode" presStyleCnt="0"/>
      <dgm:spPr/>
    </dgm:pt>
    <dgm:pt modelId="{91C4A7D9-E7D1-48F1-BA44-6D90AF454B47}" type="pres">
      <dgm:prSet presAssocID="{C6CF2BC7-4F76-4A72-98EE-503B2384E97F}" presName="iconBgRect" presStyleLbl="bgShp" presStyleIdx="2" presStyleCnt="4"/>
      <dgm:spPr/>
    </dgm:pt>
    <dgm:pt modelId="{6F31AAE0-50BF-4594-BB20-77D37DE7256F}" type="pres">
      <dgm:prSet presAssocID="{C6CF2BC7-4F76-4A72-98EE-503B2384E97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ions with solid fill"/>
        </a:ext>
      </dgm:extLst>
    </dgm:pt>
    <dgm:pt modelId="{EE6C898C-1691-4327-B401-591FF4DCFA4A}" type="pres">
      <dgm:prSet presAssocID="{C6CF2BC7-4F76-4A72-98EE-503B2384E97F}" presName="spaceRect" presStyleCnt="0"/>
      <dgm:spPr/>
    </dgm:pt>
    <dgm:pt modelId="{5AFA7EFA-9D76-4CD7-AAFD-65EFCA15FB21}" type="pres">
      <dgm:prSet presAssocID="{C6CF2BC7-4F76-4A72-98EE-503B2384E97F}" presName="textRect" presStyleLbl="revTx" presStyleIdx="2" presStyleCnt="4">
        <dgm:presLayoutVars>
          <dgm:chMax val="1"/>
          <dgm:chPref val="1"/>
        </dgm:presLayoutVars>
      </dgm:prSet>
      <dgm:spPr/>
    </dgm:pt>
    <dgm:pt modelId="{1184C1C7-B420-4890-A007-B98CA94ED580}" type="pres">
      <dgm:prSet presAssocID="{F22E43DE-3DBB-4605-BA00-A3159D3D446C}" presName="sibTrans" presStyleLbl="sibTrans2D1" presStyleIdx="0" presStyleCnt="0"/>
      <dgm:spPr/>
    </dgm:pt>
    <dgm:pt modelId="{73C4BC53-53F9-4A5A-8F0D-352B243EE427}" type="pres">
      <dgm:prSet presAssocID="{6C39E7DC-4A21-41A8-93B8-7043D61B12A6}" presName="compNode" presStyleCnt="0"/>
      <dgm:spPr/>
    </dgm:pt>
    <dgm:pt modelId="{3656352E-3650-4A6B-8DEB-E37AF0867819}" type="pres">
      <dgm:prSet presAssocID="{6C39E7DC-4A21-41A8-93B8-7043D61B12A6}" presName="iconBgRect" presStyleLbl="bgShp" presStyleIdx="3" presStyleCnt="4"/>
      <dgm:spPr/>
    </dgm:pt>
    <dgm:pt modelId="{0948B5B4-6205-4920-9AB7-0E0B567886A1}" type="pres">
      <dgm:prSet presAssocID="{6C39E7DC-4A21-41A8-93B8-7043D61B12A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AD489C89-1259-4D7D-A0DD-293DE0285E92}" type="pres">
      <dgm:prSet presAssocID="{6C39E7DC-4A21-41A8-93B8-7043D61B12A6}" presName="spaceRect" presStyleCnt="0"/>
      <dgm:spPr/>
    </dgm:pt>
    <dgm:pt modelId="{C7E2EA56-97AC-4A15-A560-DD1114C520EE}" type="pres">
      <dgm:prSet presAssocID="{6C39E7DC-4A21-41A8-93B8-7043D61B12A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092EB19-8A90-46E0-AF41-DB3F6EE9DCA2}" type="presOf" srcId="{F22E43DE-3DBB-4605-BA00-A3159D3D446C}" destId="{1184C1C7-B420-4890-A007-B98CA94ED580}" srcOrd="0" destOrd="0" presId="urn:microsoft.com/office/officeart/2018/2/layout/IconCircleList"/>
    <dgm:cxn modelId="{13B70C20-8135-4DDA-9704-90689E1F6298}" type="presOf" srcId="{71BA0B04-A2DE-40AF-9323-5CFB7920A564}" destId="{01518567-BA59-4A92-BB76-1650E186642E}" srcOrd="0" destOrd="0" presId="urn:microsoft.com/office/officeart/2018/2/layout/IconCircleList"/>
    <dgm:cxn modelId="{987AFB2E-802C-4F70-91ED-09C87AEAC677}" srcId="{C7703A51-1D6E-448F-B832-9FC3CC723546}" destId="{60831BA0-B456-42BB-A78B-8F897FD2ACFA}" srcOrd="1" destOrd="0" parTransId="{68AB7DA2-E127-4B8C-B51D-4802087A88AA}" sibTransId="{194C1F46-12D5-4DFE-843A-BF54F623D023}"/>
    <dgm:cxn modelId="{A6DCCC36-CD88-418B-B947-B4120C33BF0F}" srcId="{C7703A51-1D6E-448F-B832-9FC3CC723546}" destId="{6C39E7DC-4A21-41A8-93B8-7043D61B12A6}" srcOrd="3" destOrd="0" parTransId="{22E12E04-D344-4788-ACF0-A7811CA42602}" sibTransId="{19CE4615-913A-4FEE-AF87-88700775D5F7}"/>
    <dgm:cxn modelId="{CAA0E744-224B-49FD-B27A-632671A44018}" type="presOf" srcId="{C6CF2BC7-4F76-4A72-98EE-503B2384E97F}" destId="{5AFA7EFA-9D76-4CD7-AAFD-65EFCA15FB21}" srcOrd="0" destOrd="0" presId="urn:microsoft.com/office/officeart/2018/2/layout/IconCircleList"/>
    <dgm:cxn modelId="{2D5F067D-2CE8-43DA-9A12-53E74D186F5D}" type="presOf" srcId="{194C1F46-12D5-4DFE-843A-BF54F623D023}" destId="{100543F6-F2ED-4DBC-8E36-99BE46D7A498}" srcOrd="0" destOrd="0" presId="urn:microsoft.com/office/officeart/2018/2/layout/IconCircleList"/>
    <dgm:cxn modelId="{B696B2A0-3448-45F4-963E-FA794E36D7E2}" srcId="{C7703A51-1D6E-448F-B832-9FC3CC723546}" destId="{71BA0B04-A2DE-40AF-9323-5CFB7920A564}" srcOrd="0" destOrd="0" parTransId="{AD550428-A12C-4EF9-A925-3D3A80B4EEA0}" sibTransId="{3AD3E0DE-E5EC-4884-9F65-C0AF07F79573}"/>
    <dgm:cxn modelId="{6F1604CB-82E3-4898-BC44-B8AEF27953EA}" srcId="{C7703A51-1D6E-448F-B832-9FC3CC723546}" destId="{C6CF2BC7-4F76-4A72-98EE-503B2384E97F}" srcOrd="2" destOrd="0" parTransId="{6A7EE0A1-45F0-4CE0-96BF-EF2AC3025B1B}" sibTransId="{F22E43DE-3DBB-4605-BA00-A3159D3D446C}"/>
    <dgm:cxn modelId="{748429D1-5A08-46A3-84CA-E3CAD8018590}" type="presOf" srcId="{3AD3E0DE-E5EC-4884-9F65-C0AF07F79573}" destId="{B87E985A-B4F2-49D9-BA4C-81746069CA21}" srcOrd="0" destOrd="0" presId="urn:microsoft.com/office/officeart/2018/2/layout/IconCircleList"/>
    <dgm:cxn modelId="{4D58CDD6-864E-40F9-95A7-12E132903968}" type="presOf" srcId="{60831BA0-B456-42BB-A78B-8F897FD2ACFA}" destId="{8F76C4D0-CDDA-4088-9776-D3B57FF67F0B}" srcOrd="0" destOrd="0" presId="urn:microsoft.com/office/officeart/2018/2/layout/IconCircleList"/>
    <dgm:cxn modelId="{9B7C64D8-E2A8-4023-9CCC-8CDF5ACB1463}" type="presOf" srcId="{C7703A51-1D6E-448F-B832-9FC3CC723546}" destId="{74451ACE-B18A-4AD4-BAE0-99E08EA1B419}" srcOrd="0" destOrd="0" presId="urn:microsoft.com/office/officeart/2018/2/layout/IconCircleList"/>
    <dgm:cxn modelId="{DA54CFF6-B9F2-4FE4-8439-CF9EE0858C65}" type="presOf" srcId="{6C39E7DC-4A21-41A8-93B8-7043D61B12A6}" destId="{C7E2EA56-97AC-4A15-A560-DD1114C520EE}" srcOrd="0" destOrd="0" presId="urn:microsoft.com/office/officeart/2018/2/layout/IconCircleList"/>
    <dgm:cxn modelId="{8D7CC17F-B5F7-4074-A3C4-C3AEBD52D506}" type="presParOf" srcId="{74451ACE-B18A-4AD4-BAE0-99E08EA1B419}" destId="{B156BF71-63EF-4CE0-BC05-73D8E4E36035}" srcOrd="0" destOrd="0" presId="urn:microsoft.com/office/officeart/2018/2/layout/IconCircleList"/>
    <dgm:cxn modelId="{044B217E-D5B8-4C11-99C9-0CAD1A3BB85C}" type="presParOf" srcId="{B156BF71-63EF-4CE0-BC05-73D8E4E36035}" destId="{4017A2C3-ED3B-49DE-87D2-0F69E7911B39}" srcOrd="0" destOrd="0" presId="urn:microsoft.com/office/officeart/2018/2/layout/IconCircleList"/>
    <dgm:cxn modelId="{CBC2D194-6AF4-4FCD-81E1-63A074D53584}" type="presParOf" srcId="{4017A2C3-ED3B-49DE-87D2-0F69E7911B39}" destId="{8D00E314-25C7-4054-862B-DA660B0063E9}" srcOrd="0" destOrd="0" presId="urn:microsoft.com/office/officeart/2018/2/layout/IconCircleList"/>
    <dgm:cxn modelId="{47ACC052-3BAA-4461-BAFC-A39816AC9AF6}" type="presParOf" srcId="{4017A2C3-ED3B-49DE-87D2-0F69E7911B39}" destId="{71FE09C9-5A13-4F47-8607-B33D07564B46}" srcOrd="1" destOrd="0" presId="urn:microsoft.com/office/officeart/2018/2/layout/IconCircleList"/>
    <dgm:cxn modelId="{C56F4A1A-19CB-41DB-8B33-F08217D491C5}" type="presParOf" srcId="{4017A2C3-ED3B-49DE-87D2-0F69E7911B39}" destId="{14BFC8BD-B5EA-45D2-8AA8-67499FE95EBA}" srcOrd="2" destOrd="0" presId="urn:microsoft.com/office/officeart/2018/2/layout/IconCircleList"/>
    <dgm:cxn modelId="{4B8CA849-F81C-4999-965F-761027450880}" type="presParOf" srcId="{4017A2C3-ED3B-49DE-87D2-0F69E7911B39}" destId="{01518567-BA59-4A92-BB76-1650E186642E}" srcOrd="3" destOrd="0" presId="urn:microsoft.com/office/officeart/2018/2/layout/IconCircleList"/>
    <dgm:cxn modelId="{9EA222AD-0CD9-4283-AB52-43AF5CDDF35C}" type="presParOf" srcId="{B156BF71-63EF-4CE0-BC05-73D8E4E36035}" destId="{B87E985A-B4F2-49D9-BA4C-81746069CA21}" srcOrd="1" destOrd="0" presId="urn:microsoft.com/office/officeart/2018/2/layout/IconCircleList"/>
    <dgm:cxn modelId="{1CD55A71-25DC-4CB3-8405-9C9AC261B4B4}" type="presParOf" srcId="{B156BF71-63EF-4CE0-BC05-73D8E4E36035}" destId="{CD660F4A-653E-4EA1-8A03-17C437B27E6B}" srcOrd="2" destOrd="0" presId="urn:microsoft.com/office/officeart/2018/2/layout/IconCircleList"/>
    <dgm:cxn modelId="{B4A482C0-1028-4CE7-8A85-9FE79BB6AAE3}" type="presParOf" srcId="{CD660F4A-653E-4EA1-8A03-17C437B27E6B}" destId="{CDCF9B46-A336-4493-9308-D5DDB884A0C1}" srcOrd="0" destOrd="0" presId="urn:microsoft.com/office/officeart/2018/2/layout/IconCircleList"/>
    <dgm:cxn modelId="{FA181D6C-4FD8-4795-B867-76C6BCEB3BF3}" type="presParOf" srcId="{CD660F4A-653E-4EA1-8A03-17C437B27E6B}" destId="{F9AB1720-F246-474B-BE9F-987ABE65EF7B}" srcOrd="1" destOrd="0" presId="urn:microsoft.com/office/officeart/2018/2/layout/IconCircleList"/>
    <dgm:cxn modelId="{D8C58574-AE56-4254-A90D-D40FC1395D21}" type="presParOf" srcId="{CD660F4A-653E-4EA1-8A03-17C437B27E6B}" destId="{35F1AD13-E435-4BC7-893B-1F767FB8825C}" srcOrd="2" destOrd="0" presId="urn:microsoft.com/office/officeart/2018/2/layout/IconCircleList"/>
    <dgm:cxn modelId="{55A82BB2-1B1D-4B45-8399-5695C8D53DB0}" type="presParOf" srcId="{CD660F4A-653E-4EA1-8A03-17C437B27E6B}" destId="{8F76C4D0-CDDA-4088-9776-D3B57FF67F0B}" srcOrd="3" destOrd="0" presId="urn:microsoft.com/office/officeart/2018/2/layout/IconCircleList"/>
    <dgm:cxn modelId="{3E548B8F-088A-4283-A21E-423CF2A73804}" type="presParOf" srcId="{B156BF71-63EF-4CE0-BC05-73D8E4E36035}" destId="{100543F6-F2ED-4DBC-8E36-99BE46D7A498}" srcOrd="3" destOrd="0" presId="urn:microsoft.com/office/officeart/2018/2/layout/IconCircleList"/>
    <dgm:cxn modelId="{C07BD298-985F-4B64-B1C2-F0FA30EC2129}" type="presParOf" srcId="{B156BF71-63EF-4CE0-BC05-73D8E4E36035}" destId="{F2C85CA6-B14C-4A86-90BD-58B67F454486}" srcOrd="4" destOrd="0" presId="urn:microsoft.com/office/officeart/2018/2/layout/IconCircleList"/>
    <dgm:cxn modelId="{C8AFB64C-890C-40B8-8B93-CFFC4656336B}" type="presParOf" srcId="{F2C85CA6-B14C-4A86-90BD-58B67F454486}" destId="{91C4A7D9-E7D1-48F1-BA44-6D90AF454B47}" srcOrd="0" destOrd="0" presId="urn:microsoft.com/office/officeart/2018/2/layout/IconCircleList"/>
    <dgm:cxn modelId="{6D6C0ABB-442B-4DB8-9CAE-20B32EDF28D2}" type="presParOf" srcId="{F2C85CA6-B14C-4A86-90BD-58B67F454486}" destId="{6F31AAE0-50BF-4594-BB20-77D37DE7256F}" srcOrd="1" destOrd="0" presId="urn:microsoft.com/office/officeart/2018/2/layout/IconCircleList"/>
    <dgm:cxn modelId="{B1BB8DCA-8486-40C3-B3E0-BCEF2ED7F453}" type="presParOf" srcId="{F2C85CA6-B14C-4A86-90BD-58B67F454486}" destId="{EE6C898C-1691-4327-B401-591FF4DCFA4A}" srcOrd="2" destOrd="0" presId="urn:microsoft.com/office/officeart/2018/2/layout/IconCircleList"/>
    <dgm:cxn modelId="{EB3CAA0B-F0C1-403E-B241-0BD3438808E3}" type="presParOf" srcId="{F2C85CA6-B14C-4A86-90BD-58B67F454486}" destId="{5AFA7EFA-9D76-4CD7-AAFD-65EFCA15FB21}" srcOrd="3" destOrd="0" presId="urn:microsoft.com/office/officeart/2018/2/layout/IconCircleList"/>
    <dgm:cxn modelId="{46AF2A80-21F4-4C33-BFA9-48738156DFAA}" type="presParOf" srcId="{B156BF71-63EF-4CE0-BC05-73D8E4E36035}" destId="{1184C1C7-B420-4890-A007-B98CA94ED580}" srcOrd="5" destOrd="0" presId="urn:microsoft.com/office/officeart/2018/2/layout/IconCircleList"/>
    <dgm:cxn modelId="{6C835BBE-C07C-470A-9CAE-7D7FC2694659}" type="presParOf" srcId="{B156BF71-63EF-4CE0-BC05-73D8E4E36035}" destId="{73C4BC53-53F9-4A5A-8F0D-352B243EE427}" srcOrd="6" destOrd="0" presId="urn:microsoft.com/office/officeart/2018/2/layout/IconCircleList"/>
    <dgm:cxn modelId="{683AE1D6-A280-4953-8C43-EB1EE9C1BA59}" type="presParOf" srcId="{73C4BC53-53F9-4A5A-8F0D-352B243EE427}" destId="{3656352E-3650-4A6B-8DEB-E37AF0867819}" srcOrd="0" destOrd="0" presId="urn:microsoft.com/office/officeart/2018/2/layout/IconCircleList"/>
    <dgm:cxn modelId="{FA3A9C7A-1852-48FF-9FA7-93643DF349CD}" type="presParOf" srcId="{73C4BC53-53F9-4A5A-8F0D-352B243EE427}" destId="{0948B5B4-6205-4920-9AB7-0E0B567886A1}" srcOrd="1" destOrd="0" presId="urn:microsoft.com/office/officeart/2018/2/layout/IconCircleList"/>
    <dgm:cxn modelId="{9B575D10-AA96-41DE-AA2A-D8A04A682DBC}" type="presParOf" srcId="{73C4BC53-53F9-4A5A-8F0D-352B243EE427}" destId="{AD489C89-1259-4D7D-A0DD-293DE0285E92}" srcOrd="2" destOrd="0" presId="urn:microsoft.com/office/officeart/2018/2/layout/IconCircleList"/>
    <dgm:cxn modelId="{26956CB6-AC4C-443C-82D1-9CEAF5A7678E}" type="presParOf" srcId="{73C4BC53-53F9-4A5A-8F0D-352B243EE427}" destId="{C7E2EA56-97AC-4A15-A560-DD1114C520E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0E314-25C7-4054-862B-DA660B0063E9}">
      <dsp:nvSpPr>
        <dsp:cNvPr id="0" name=""/>
        <dsp:cNvSpPr/>
      </dsp:nvSpPr>
      <dsp:spPr>
        <a:xfrm>
          <a:off x="221831" y="795994"/>
          <a:ext cx="1340816" cy="134081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FE09C9-5A13-4F47-8607-B33D07564B46}">
      <dsp:nvSpPr>
        <dsp:cNvPr id="0" name=""/>
        <dsp:cNvSpPr/>
      </dsp:nvSpPr>
      <dsp:spPr>
        <a:xfrm>
          <a:off x="503403" y="1077566"/>
          <a:ext cx="777673" cy="7776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518567-BA59-4A92-BB76-1650E186642E}">
      <dsp:nvSpPr>
        <dsp:cNvPr id="0" name=""/>
        <dsp:cNvSpPr/>
      </dsp:nvSpPr>
      <dsp:spPr>
        <a:xfrm>
          <a:off x="1849965" y="795994"/>
          <a:ext cx="3160495" cy="1340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Kickoff Retreat 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(April 26-28, 2024)</a:t>
          </a:r>
        </a:p>
      </dsp:txBody>
      <dsp:txXfrm>
        <a:off x="1849965" y="795994"/>
        <a:ext cx="3160495" cy="1340816"/>
      </dsp:txXfrm>
    </dsp:sp>
    <dsp:sp modelId="{CDCF9B46-A336-4493-9308-D5DDB884A0C1}">
      <dsp:nvSpPr>
        <dsp:cNvPr id="0" name=""/>
        <dsp:cNvSpPr/>
      </dsp:nvSpPr>
      <dsp:spPr>
        <a:xfrm>
          <a:off x="5561154" y="795994"/>
          <a:ext cx="1340816" cy="134081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B1720-F246-474B-BE9F-987ABE65EF7B}">
      <dsp:nvSpPr>
        <dsp:cNvPr id="0" name=""/>
        <dsp:cNvSpPr/>
      </dsp:nvSpPr>
      <dsp:spPr>
        <a:xfrm>
          <a:off x="5842725" y="1077566"/>
          <a:ext cx="777673" cy="7776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6C4D0-CDDA-4088-9776-D3B57FF67F0B}">
      <dsp:nvSpPr>
        <dsp:cNvPr id="0" name=""/>
        <dsp:cNvSpPr/>
      </dsp:nvSpPr>
      <dsp:spPr>
        <a:xfrm>
          <a:off x="7189288" y="795994"/>
          <a:ext cx="3160495" cy="1340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Online Sessions 	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(May 2024)</a:t>
          </a:r>
        </a:p>
      </dsp:txBody>
      <dsp:txXfrm>
        <a:off x="7189288" y="795994"/>
        <a:ext cx="3160495" cy="1340816"/>
      </dsp:txXfrm>
    </dsp:sp>
    <dsp:sp modelId="{91C4A7D9-E7D1-48F1-BA44-6D90AF454B47}">
      <dsp:nvSpPr>
        <dsp:cNvPr id="0" name=""/>
        <dsp:cNvSpPr/>
      </dsp:nvSpPr>
      <dsp:spPr>
        <a:xfrm>
          <a:off x="221831" y="3012131"/>
          <a:ext cx="1340816" cy="134081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31AAE0-50BF-4594-BB20-77D37DE7256F}">
      <dsp:nvSpPr>
        <dsp:cNvPr id="0" name=""/>
        <dsp:cNvSpPr/>
      </dsp:nvSpPr>
      <dsp:spPr>
        <a:xfrm>
          <a:off x="503403" y="3293703"/>
          <a:ext cx="777673" cy="77767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A7EFA-9D76-4CD7-AAFD-65EFCA15FB21}">
      <dsp:nvSpPr>
        <dsp:cNvPr id="0" name=""/>
        <dsp:cNvSpPr/>
      </dsp:nvSpPr>
      <dsp:spPr>
        <a:xfrm>
          <a:off x="1849965" y="3012131"/>
          <a:ext cx="3160495" cy="1340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Mission Project 	        (June 21-29, 2024)</a:t>
          </a:r>
        </a:p>
      </dsp:txBody>
      <dsp:txXfrm>
        <a:off x="1849965" y="3012131"/>
        <a:ext cx="3160495" cy="1340816"/>
      </dsp:txXfrm>
    </dsp:sp>
    <dsp:sp modelId="{3656352E-3650-4A6B-8DEB-E37AF0867819}">
      <dsp:nvSpPr>
        <dsp:cNvPr id="0" name=""/>
        <dsp:cNvSpPr/>
      </dsp:nvSpPr>
      <dsp:spPr>
        <a:xfrm>
          <a:off x="5561154" y="3012131"/>
          <a:ext cx="1340816" cy="134081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48B5B4-6205-4920-9AB7-0E0B567886A1}">
      <dsp:nvSpPr>
        <dsp:cNvPr id="0" name=""/>
        <dsp:cNvSpPr/>
      </dsp:nvSpPr>
      <dsp:spPr>
        <a:xfrm>
          <a:off x="5842725" y="3293703"/>
          <a:ext cx="777673" cy="77767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E2EA56-97AC-4A15-A560-DD1114C520EE}">
      <dsp:nvSpPr>
        <dsp:cNvPr id="0" name=""/>
        <dsp:cNvSpPr/>
      </dsp:nvSpPr>
      <dsp:spPr>
        <a:xfrm>
          <a:off x="7189288" y="3012131"/>
          <a:ext cx="3160495" cy="1340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One-on-One Debrief (June 2024)</a:t>
          </a:r>
        </a:p>
      </dsp:txBody>
      <dsp:txXfrm>
        <a:off x="7189288" y="3012131"/>
        <a:ext cx="3160495" cy="1340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C62B50-EF26-262F-0122-37A9724000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0CA93D-234D-3196-DAC1-172ECAFE31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E716A-2D16-9F49-98E3-EAC339EF46A4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DDB225-66FC-8454-E17F-72CEFC23BC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89D959-CECC-2CE0-840C-CDCAB88B20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83338-A516-744A-ABCC-9CC33CEA6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098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55676-71DE-A245-A1F8-5EFC9E014735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7E7F7-A17E-A74E-9F10-8BA433844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041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99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F2EB3-41FB-9102-CC26-A974EA431A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BAA744-B6CE-BB3D-9AD8-440374414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D0968-0D63-E0C1-06D2-034B5991E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5C31B-652B-2145-9B44-1678DC7E96A3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B066B-C303-54F1-0386-89112F8CB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B7999-5253-8214-30D4-F917C0E1F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D91-2241-AD40-AF7F-FE439BB4E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06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C402-B240-8703-B328-BACDAED6E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21D90-1867-1855-569B-F8BF4D303E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CDE6F-EF2D-E980-6B23-AF2E2DA46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E372-A5E1-2B40-9E54-995FE7619C17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401DF-D444-C036-319B-FD928021F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B8961-869D-9896-7B13-362AAE23D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D91-2241-AD40-AF7F-FE439BB4E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6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E16AFF-5AF0-7391-4C8F-1EEDC09B41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DA64A9-D569-5FF1-EF90-ED1E2E4CFE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29772-1B20-BFF2-4BA6-973EE93EA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8D0F-0937-6945-9744-21496ADECE13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D72F7-661B-3904-C7D4-3ED110D29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BD618-B57F-1EB0-4DCF-89E9AACA9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D91-2241-AD40-AF7F-FE439BB4E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03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964F1-7B28-E201-1E6C-F69C68AFB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96601-23B6-E422-B23B-A2FCA51EE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C4F69-C7E5-7FF7-14D8-5B15D19C7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D7C99-A9C8-0540-9460-91F6DE64E7D0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0650F-A567-ACF9-EC92-19AF74260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82FDB-E449-2995-6D85-3A7645974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D91-2241-AD40-AF7F-FE439BB4E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57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49EAF-3D0F-5772-E331-9F02D89D2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8F0D4-0412-E964-8E04-162E03977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00AF5-E13E-832D-C1DA-65B0B086C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8D46-0BE3-3D4D-8E56-6D0155C5245F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400C7-74FD-DBB5-7CC9-62FE62A2C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9BD4F-9F0A-1D59-8FAF-7993418FE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D91-2241-AD40-AF7F-FE439BB4E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00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ED6D-1833-CCB5-1E63-F68A7EAF6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30718-189F-F98C-42B1-AD49563980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1DAC82-0A09-C3E1-FCC2-CE6D033F9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3E65A5-A4BD-58AA-2D57-7176E3B1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EF6F3-C9D7-7343-92F4-601DC8DE606A}" type="datetime1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93FAB1-9772-679D-2C76-01D16EE1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F100A-56C4-E896-C291-CA5422CB6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D91-2241-AD40-AF7F-FE439BB4E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44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37977-212B-6A64-A388-1004EB6BC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535E6-E199-8B46-EA10-CD7900397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AAFA73-AD95-03B7-5E8E-F1EB306DB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088FA1-0979-B594-05D6-2032B8BABE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5330B8-84A4-BD7A-C095-B8EB65B96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A6AE22-8CD8-2421-DBB2-53DF63DF6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238C-ECB8-9946-984A-EE49D4448E67}" type="datetime1">
              <a:rPr lang="en-US" smtClean="0"/>
              <a:t>11/21/2023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2F4B2F-2D5C-0FD5-17D4-EAB85ACBA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7FC062-B7DA-1B21-7177-E06533B7B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D91-2241-AD40-AF7F-FE439BB4E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84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E40B7-71EF-4E6D-0B01-ECC4A4495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FB3BED-8B0D-6AD6-F145-BBAE82D7C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155B-08FD-4D44-AF8F-EBE72A891A3B}" type="datetime1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8AA9AD-6A07-BF27-1BE8-9B32AD290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1A34B5-B72E-8D75-FA33-00B27E952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D91-2241-AD40-AF7F-FE439BB4E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88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699341-B5F1-E873-F360-E78BA8199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A35A-547F-8E46-9B59-7F18A2ACAC59}" type="datetime1">
              <a:rPr lang="en-US" smtClean="0"/>
              <a:t>11/21/2023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E88EE0-3B94-735C-5239-70292664D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8D726-59D0-3CF0-EEFB-C6C7ADC27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D91-2241-AD40-AF7F-FE439BB4E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37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64622-6043-A72E-DB78-F4DE2AC69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FF433-659F-12EE-FC2D-CCC009B14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627CD-2E01-517E-D00F-0707B7058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3865E4-D274-E12C-E851-AB6D4F332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55C69-C55D-0E40-AAB9-51410DE53C71}" type="datetime1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E0B0AD-0B28-5612-786C-370CEC501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092EC9-5259-9151-514F-63797CE8E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D91-2241-AD40-AF7F-FE439BB4E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74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E595E-A345-60AD-828B-B9FA1C1B6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8AA207-5E67-2182-DAD7-C2F188A6D0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3E016A-071B-9C4C-9D4C-CC0E982FF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DF48F1-42DD-1A26-829E-D6B7EE09B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F4E9-9F68-D440-9370-1323E895A695}" type="datetime1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311DB9-5D30-3515-3E1D-5467D54A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6859B-A404-612D-7B65-318AB788F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D91-2241-AD40-AF7F-FE439BB4E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4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B2A6E5-2A27-2678-B905-5991FD481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1920B-60BE-5EDB-8A4A-4FBBED2BA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26C9B-666D-4646-38BA-0B8F5267F5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A1BA6-62EB-A744-AF70-5632DFC280AE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46ACD-84E8-48E3-2DF0-B24C2520F9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5EF72-DB18-CE31-0236-4D8B4B813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D4D91-2241-AD40-AF7F-FE439BB4E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9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sej.won@gcasbc.or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E84258-760F-68BC-55F8-0D9F539C1E9C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dirty="0">
                <a:latin typeface="+mj-lt"/>
                <a:ea typeface="+mj-ea"/>
                <a:cs typeface="+mj-cs"/>
              </a:rPr>
              <a:t>Parent Orientation Meetings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6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dirty="0">
                <a:latin typeface="+mj-lt"/>
                <a:ea typeface="+mj-ea"/>
                <a:cs typeface="+mj-cs"/>
              </a:rPr>
              <a:t>Nov. 16, 2023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58A8BC60-85E6-6E81-214E-89BB0FF48F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6" r="-1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04550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A219A4C-B609-4D49-8185-AEEB3091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195942"/>
            <a:ext cx="11213873" cy="1698171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C00000"/>
                </a:solidFill>
              </a:rPr>
              <a:t>Project Approach</a:t>
            </a:r>
            <a:r>
              <a:rPr lang="en-US" b="1" dirty="0">
                <a:solidFill>
                  <a:srgbClr val="C00000"/>
                </a:solidFill>
              </a:rPr>
              <a:t>: </a:t>
            </a:r>
            <a:r>
              <a:rPr lang="en-US" b="1" dirty="0">
                <a:solidFill>
                  <a:schemeClr val="tx1"/>
                </a:solidFill>
              </a:rPr>
              <a:t>Mission Exploration process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FB5879DC-7191-D826-3A0D-D4ACFF2639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5799750"/>
              </p:ext>
            </p:extLst>
          </p:nvPr>
        </p:nvGraphicFramePr>
        <p:xfrm>
          <a:off x="1141413" y="1219200"/>
          <a:ext cx="10571616" cy="5148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5490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D5F9D-DD6D-3D8C-6961-FECCCEAC1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704258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	Project Leaders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05674-680E-F78B-7062-6449D137A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558" y="1379349"/>
            <a:ext cx="4214247" cy="1303615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/>
              <a:t>Melodie Sun</a:t>
            </a:r>
          </a:p>
          <a:p>
            <a:r>
              <a:rPr lang="en-US" sz="3600" dirty="0"/>
              <a:t>Youth and English Ministry Leader @ Ark Baptist Church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935C38E-540D-DE1E-947C-BA71398FB913}"/>
              </a:ext>
            </a:extLst>
          </p:cNvPr>
          <p:cNvSpPr txBox="1">
            <a:spLocks/>
          </p:cNvSpPr>
          <p:nvPr/>
        </p:nvSpPr>
        <p:spPr>
          <a:xfrm>
            <a:off x="6715932" y="1347527"/>
            <a:ext cx="4214247" cy="1303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Pending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5" name="Picture 4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3BC9BE65-FE17-09E5-0FD2-047287292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379" y="2506031"/>
            <a:ext cx="3942604" cy="397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24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219A4C-B609-4D49-8185-AEEB3091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>
                <a:effectLst/>
              </a:rPr>
              <a:t>1. Kickoff Retreat</a:t>
            </a:r>
            <a:endParaRPr lang="en-US" sz="41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A8141-7784-AA40-9F72-E38C71EFB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653998"/>
            <a:ext cx="8252060" cy="4734929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r>
              <a:rPr lang="en-US" sz="3200" b="1" u="sng" dirty="0">
                <a:solidFill>
                  <a:srgbClr val="FFFF00"/>
                </a:solidFill>
                <a:effectLst/>
              </a:rPr>
              <a:t>Goal: Building a Missional Community</a:t>
            </a:r>
          </a:p>
          <a:p>
            <a:pPr lvl="2"/>
            <a:r>
              <a:rPr lang="en-US" sz="3200" dirty="0">
                <a:effectLst/>
              </a:rPr>
              <a:t>Date: April </a:t>
            </a:r>
            <a:r>
              <a:rPr lang="en-US" sz="3200" dirty="0"/>
              <a:t>26-28</a:t>
            </a:r>
            <a:r>
              <a:rPr lang="en-US" sz="3200" dirty="0">
                <a:effectLst/>
              </a:rPr>
              <a:t>, 2024</a:t>
            </a:r>
          </a:p>
          <a:p>
            <a:pPr lvl="2"/>
            <a:r>
              <a:rPr lang="en-US" sz="3200" dirty="0">
                <a:effectLst/>
              </a:rPr>
              <a:t>@ Camp Santa Cruz</a:t>
            </a:r>
          </a:p>
          <a:p>
            <a:pPr lvl="2"/>
            <a:r>
              <a:rPr lang="en-US" sz="3200" dirty="0">
                <a:effectLst/>
              </a:rPr>
              <a:t>Worship, Praise and Fellowship </a:t>
            </a:r>
          </a:p>
          <a:p>
            <a:pPr lvl="2"/>
            <a:r>
              <a:rPr lang="en-US" sz="3200" dirty="0">
                <a:effectLst/>
              </a:rPr>
              <a:t>Team competition for Skits </a:t>
            </a:r>
          </a:p>
          <a:p>
            <a:pPr lvl="2"/>
            <a:r>
              <a:rPr lang="en-US" sz="3200" dirty="0">
                <a:effectLst/>
              </a:rPr>
              <a:t>Sharing testimonies and life stories </a:t>
            </a:r>
          </a:p>
          <a:p>
            <a:pPr lvl="2"/>
            <a:r>
              <a:rPr lang="en-US" sz="3200" dirty="0">
                <a:effectLst/>
              </a:rPr>
              <a:t>Beach Bonfire</a:t>
            </a:r>
          </a:p>
          <a:p>
            <a:pPr lvl="2"/>
            <a:r>
              <a:rPr lang="en-US" sz="3200" dirty="0">
                <a:effectLst/>
              </a:rPr>
              <a:t>Other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77612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219A4C-B609-4D49-8185-AEEB3091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7" y="651752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en-US" sz="320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Kickoff Retreat (April </a:t>
            </a:r>
            <a:r>
              <a:rPr lang="en-US" sz="3200" dirty="0">
                <a:solidFill>
                  <a:schemeClr val="bg1"/>
                </a:solidFill>
              </a:rPr>
              <a:t>26-28</a:t>
            </a:r>
            <a:r>
              <a:rPr lang="en-US" sz="320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, 2023)</a:t>
            </a:r>
          </a:p>
        </p:txBody>
      </p:sp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B32B9CAE-C036-192B-0A5D-9E046CE28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36" y="1396588"/>
            <a:ext cx="11098528" cy="52440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D6CF04-92F4-6887-DAD0-237C64440155}"/>
              </a:ext>
            </a:extLst>
          </p:cNvPr>
          <p:cNvSpPr txBox="1"/>
          <p:nvPr/>
        </p:nvSpPr>
        <p:spPr>
          <a:xfrm>
            <a:off x="874207" y="1728317"/>
            <a:ext cx="3326004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Friday, April 26,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A08DAE-1DAB-2B94-F6DE-6584624CB8F3}"/>
              </a:ext>
            </a:extLst>
          </p:cNvPr>
          <p:cNvSpPr txBox="1"/>
          <p:nvPr/>
        </p:nvSpPr>
        <p:spPr>
          <a:xfrm>
            <a:off x="4432997" y="1729992"/>
            <a:ext cx="3326004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Saturday, April 27,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B90C7E-543B-BCCA-9CA1-7A98DDFFC148}"/>
              </a:ext>
            </a:extLst>
          </p:cNvPr>
          <p:cNvSpPr txBox="1"/>
          <p:nvPr/>
        </p:nvSpPr>
        <p:spPr>
          <a:xfrm>
            <a:off x="8128340" y="1728317"/>
            <a:ext cx="3147585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Sunday, April 28, 2024</a:t>
            </a:r>
          </a:p>
        </p:txBody>
      </p:sp>
    </p:spTree>
    <p:extLst>
      <p:ext uri="{BB962C8B-B14F-4D97-AF65-F5344CB8AC3E}">
        <p14:creationId xmlns:p14="http://schemas.microsoft.com/office/powerpoint/2010/main" val="619319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219A4C-B609-4D49-8185-AEEB3091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lvl="0" algn="ctr"/>
            <a:r>
              <a:rPr lang="en-US" sz="4400" dirty="0">
                <a:effectLst/>
              </a:rPr>
              <a:t>2.  Online Sessions (May 2023)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A8141-7784-AA40-9F72-E38C71EFB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7860863" cy="4024884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r>
              <a:rPr lang="en-US" sz="3600" b="1" u="sng" dirty="0">
                <a:effectLst/>
              </a:rPr>
              <a:t>Three Parts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3600" dirty="0">
                <a:effectLst/>
                <a:ea typeface="Malgun Gothic" panose="020B0503020000020004" pitchFamily="34" charset="-127"/>
              </a:rPr>
              <a:t>Learning Session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3600" dirty="0">
                <a:effectLst/>
                <a:ea typeface="Malgun Gothic" panose="020B0503020000020004" pitchFamily="34" charset="-127"/>
              </a:rPr>
              <a:t>Hearing from SBC Leaders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3600" dirty="0">
                <a:effectLst/>
                <a:ea typeface="Malgun Gothic" panose="020B0503020000020004" pitchFamily="34" charset="-127"/>
              </a:rPr>
              <a:t>Mission Project Planning Preparations</a:t>
            </a:r>
            <a:endParaRPr lang="en-US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54666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219A4C-B609-4D49-8185-AEEB3091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lvl="0" algn="ctr"/>
            <a:r>
              <a:rPr lang="en-US" sz="4400" dirty="0">
                <a:effectLst/>
              </a:rPr>
              <a:t>2.  Online Sessions (May 2023)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A8141-7784-AA40-9F72-E38C71EFB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8003667" cy="4024884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r>
              <a:rPr lang="en-US" sz="3600" b="1" u="sng" dirty="0">
                <a:solidFill>
                  <a:srgbClr val="FFFF00"/>
                </a:solidFill>
                <a:effectLst/>
              </a:rPr>
              <a:t>Goal: Learning about God and Self</a:t>
            </a:r>
          </a:p>
          <a:p>
            <a:pPr marL="914400" lvl="2" indent="0">
              <a:buNone/>
            </a:pPr>
            <a:r>
              <a:rPr lang="en-US" sz="3600" dirty="0">
                <a:effectLst/>
                <a:ea typeface="Malgun Gothic" panose="020B0503020000020004" pitchFamily="34" charset="-127"/>
              </a:rPr>
              <a:t>1) God’s calling on your life, </a:t>
            </a:r>
          </a:p>
          <a:p>
            <a:pPr marL="914400" lvl="2" indent="0">
              <a:buNone/>
            </a:pPr>
            <a:r>
              <a:rPr lang="en-US" sz="3600" dirty="0">
                <a:effectLst/>
                <a:ea typeface="Malgun Gothic" panose="020B0503020000020004" pitchFamily="34" charset="-127"/>
              </a:rPr>
              <a:t>2) God has gifted you for His glory, </a:t>
            </a:r>
          </a:p>
          <a:p>
            <a:pPr marL="914400" lvl="2" indent="0">
              <a:buNone/>
            </a:pPr>
            <a:r>
              <a:rPr lang="en-US" sz="3600" dirty="0">
                <a:effectLst/>
                <a:ea typeface="Malgun Gothic" panose="020B0503020000020004" pitchFamily="34" charset="-127"/>
              </a:rPr>
              <a:t>3) Trusting God through stages of life</a:t>
            </a:r>
          </a:p>
          <a:p>
            <a:pPr marL="914400" lvl="2" indent="0">
              <a:buNone/>
            </a:pPr>
            <a:r>
              <a:rPr lang="en-US" sz="3600" dirty="0">
                <a:effectLst/>
                <a:ea typeface="Malgun Gothic" panose="020B0503020000020004" pitchFamily="34" charset="-127"/>
              </a:rPr>
              <a:t>4) Spiritual Disciplines for Growth</a:t>
            </a:r>
            <a:r>
              <a:rPr lang="en-US" sz="3200" dirty="0">
                <a:effectLst/>
                <a:ea typeface="Malgun Gothic" panose="020B0503020000020004" pitchFamily="34" charset="-127"/>
              </a:rPr>
              <a:t>. </a:t>
            </a:r>
            <a:endParaRPr lang="en-US" sz="3200" dirty="0">
              <a:ea typeface="Malgun Gothic" panose="020B0503020000020004" pitchFamily="34" charset="-127"/>
            </a:endParaRPr>
          </a:p>
          <a:p>
            <a:pPr marL="914400" lvl="2" indent="0">
              <a:buNone/>
            </a:pPr>
            <a:endParaRPr lang="en-US" sz="2800" dirty="0">
              <a:effectLst/>
              <a:latin typeface="Times New Roman" panose="02020603050405020304" pitchFamily="18" charset="0"/>
              <a:ea typeface="Malgun Gothic" panose="020B0503020000020004" pitchFamily="34" charset="-127"/>
            </a:endParaRPr>
          </a:p>
          <a:p>
            <a:pPr marL="466725" lvl="2" indent="0">
              <a:buNone/>
            </a:pPr>
            <a:endParaRPr lang="en-US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922277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219A4C-B609-4D49-8185-AEEB3091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marL="742950" lvl="0" indent="-742950">
              <a:buFont typeface="+mj-lt"/>
              <a:buAutoNum type="arabicPeriod" startAt="3"/>
            </a:pPr>
            <a:r>
              <a:rPr lang="en-US" sz="4400" dirty="0">
                <a:effectLst/>
              </a:rPr>
              <a:t>Mission Engagement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A8141-7784-AA40-9F72-E38C71EFB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7860863" cy="4652328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r>
              <a:rPr lang="en-US" sz="3200" b="1" u="sng" dirty="0">
                <a:solidFill>
                  <a:srgbClr val="FFFF00"/>
                </a:solidFill>
                <a:effectLst/>
              </a:rPr>
              <a:t>Goal:  Gaining Experiential Knowledge of Faith</a:t>
            </a:r>
          </a:p>
          <a:p>
            <a:pPr lvl="2"/>
            <a:r>
              <a:rPr lang="en-US" sz="3200" dirty="0">
                <a:effectLst/>
              </a:rPr>
              <a:t>Date:  June </a:t>
            </a:r>
            <a:r>
              <a:rPr lang="en-US" sz="3200" dirty="0"/>
              <a:t>21-29</a:t>
            </a:r>
            <a:r>
              <a:rPr lang="en-US" sz="3200" dirty="0">
                <a:effectLst/>
              </a:rPr>
              <a:t>, 2024</a:t>
            </a:r>
          </a:p>
          <a:p>
            <a:pPr lvl="2"/>
            <a:r>
              <a:rPr lang="en-US" sz="3200" dirty="0">
                <a:effectLst/>
              </a:rPr>
              <a:t>FBC Soldotna, Alaska</a:t>
            </a:r>
          </a:p>
          <a:p>
            <a:pPr lvl="2"/>
            <a:r>
              <a:rPr lang="en-US" sz="3200" dirty="0">
                <a:effectLst/>
              </a:rPr>
              <a:t>Examples:  VBS, outreach, prayer walk, street evangelism, student rally, etc.</a:t>
            </a:r>
          </a:p>
          <a:p>
            <a:pPr lvl="2"/>
            <a:r>
              <a:rPr lang="en-US" sz="3200" dirty="0">
                <a:effectLst/>
              </a:rPr>
              <a:t>Potentially do a Mission Tour</a:t>
            </a:r>
          </a:p>
        </p:txBody>
      </p:sp>
    </p:spTree>
    <p:extLst>
      <p:ext uri="{BB962C8B-B14F-4D97-AF65-F5344CB8AC3E}">
        <p14:creationId xmlns:p14="http://schemas.microsoft.com/office/powerpoint/2010/main" val="1203758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A219A4C-B609-4D49-8185-AEEB3091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8103"/>
            <a:ext cx="12191999" cy="707572"/>
          </a:xfrm>
          <a:solidFill>
            <a:schemeClr val="tx1"/>
          </a:solidFill>
        </p:spPr>
        <p:txBody>
          <a:bodyPr>
            <a:norm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effectLst/>
              </a:rPr>
              <a:t>Mission Project (June 15-18</a:t>
            </a:r>
            <a:r>
              <a:rPr lang="en-US" sz="3200" dirty="0">
                <a:solidFill>
                  <a:schemeClr val="bg1"/>
                </a:solidFill>
              </a:rPr>
              <a:t>, 2023)</a:t>
            </a:r>
            <a:endParaRPr lang="en-US" sz="3200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67430A-4C65-4044-C847-F33721DB3608}"/>
              </a:ext>
            </a:extLst>
          </p:cNvPr>
          <p:cNvSpPr txBox="1"/>
          <p:nvPr/>
        </p:nvSpPr>
        <p:spPr>
          <a:xfrm>
            <a:off x="2096755" y="2944167"/>
            <a:ext cx="7998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Schedule Pending Final Project Details with FBC Soldotna. </a:t>
            </a:r>
          </a:p>
        </p:txBody>
      </p:sp>
    </p:spTree>
    <p:extLst>
      <p:ext uri="{BB962C8B-B14F-4D97-AF65-F5344CB8AC3E}">
        <p14:creationId xmlns:p14="http://schemas.microsoft.com/office/powerpoint/2010/main" val="4070685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219A4C-B609-4D49-8185-AEEB3091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marL="742950" lvl="0" indent="-742950">
              <a:buFont typeface="+mj-lt"/>
              <a:buAutoNum type="arabicPeriod" startAt="4"/>
            </a:pPr>
            <a:r>
              <a:rPr lang="en-US" sz="4400" dirty="0">
                <a:effectLst/>
              </a:rPr>
              <a:t>One-on-One Interview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A8141-7784-AA40-9F72-E38C71EFB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7860863" cy="4024884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r>
              <a:rPr lang="en-US" sz="3200" b="1" u="sng" dirty="0">
                <a:solidFill>
                  <a:srgbClr val="FFFF00"/>
                </a:solidFill>
                <a:effectLst/>
              </a:rPr>
              <a:t>Goal:  Reflecting on the SMEP Experience</a:t>
            </a:r>
          </a:p>
          <a:p>
            <a:pPr lvl="2"/>
            <a:endParaRPr lang="en-US" sz="3200" dirty="0">
              <a:effectLst/>
            </a:endParaRPr>
          </a:p>
          <a:p>
            <a:pPr lvl="2"/>
            <a:r>
              <a:rPr lang="en-US" sz="3600" dirty="0"/>
              <a:t>Month of June &amp; July</a:t>
            </a:r>
          </a:p>
          <a:p>
            <a:pPr lvl="2"/>
            <a:r>
              <a:rPr lang="en-US" sz="3600" dirty="0"/>
              <a:t>F</a:t>
            </a:r>
            <a:r>
              <a:rPr lang="en-US" sz="3600" dirty="0">
                <a:effectLst/>
              </a:rPr>
              <a:t>eedback &amp; evaluation of their experience</a:t>
            </a:r>
          </a:p>
          <a:p>
            <a:pPr lvl="2"/>
            <a:r>
              <a:rPr lang="en-US" sz="3600" dirty="0">
                <a:effectLst/>
              </a:rPr>
              <a:t>Exit Interview for Reflection</a:t>
            </a:r>
          </a:p>
        </p:txBody>
      </p:sp>
    </p:spTree>
    <p:extLst>
      <p:ext uri="{BB962C8B-B14F-4D97-AF65-F5344CB8AC3E}">
        <p14:creationId xmlns:p14="http://schemas.microsoft.com/office/powerpoint/2010/main" val="298727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578291-57AE-BA44-AE01-7D2B560CA204}"/>
              </a:ext>
            </a:extLst>
          </p:cNvPr>
          <p:cNvSpPr txBox="1"/>
          <p:nvPr/>
        </p:nvSpPr>
        <p:spPr>
          <a:xfrm>
            <a:off x="699713" y="248038"/>
            <a:ext cx="9739687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2nd</a:t>
            </a:r>
            <a:r>
              <a:rPr lang="en-US" sz="3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Class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2024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SMEP </a:t>
            </a:r>
            <a:r>
              <a:rPr lang="en-US" sz="3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Commemorative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Coin for those who Finish</a:t>
            </a: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35A0D694-BB6B-0335-7E02-BFC1CFEBB5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1" t="-1" r="3746" b="-2780"/>
          <a:stretch/>
        </p:blipFill>
        <p:spPr>
          <a:xfrm>
            <a:off x="2230841" y="1822348"/>
            <a:ext cx="7730318" cy="468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1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219A4C-B609-4D49-8185-AEEB3091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en-US" b="1" u="sng" dirty="0"/>
              <a:t>Introduction: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A8141-7784-AA40-9F72-E38C71EFB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7860863" cy="4535424"/>
          </a:xfrm>
        </p:spPr>
        <p:txBody>
          <a:bodyPr anchor="t">
            <a:normAutofit/>
          </a:bodyPr>
          <a:lstStyle/>
          <a:p>
            <a:r>
              <a:rPr lang="en-US" sz="3200" dirty="0"/>
              <a:t>Associate Director of Missions</a:t>
            </a:r>
          </a:p>
          <a:p>
            <a:r>
              <a:rPr lang="en-US" sz="3200" dirty="0">
                <a:effectLst/>
              </a:rPr>
              <a:t>Oversee the Church and Pastoral Ministries</a:t>
            </a:r>
          </a:p>
          <a:p>
            <a:r>
              <a:rPr lang="en-US" sz="3200" dirty="0"/>
              <a:t>GCA = 100 Member Churches </a:t>
            </a:r>
          </a:p>
          <a:p>
            <a:r>
              <a:rPr lang="en-US" sz="3200" dirty="0">
                <a:effectLst/>
              </a:rPr>
              <a:t>3 Regions &amp; Regional Directors</a:t>
            </a:r>
            <a:endParaRPr lang="en-US" sz="3200" dirty="0"/>
          </a:p>
          <a:p>
            <a:pPr lvl="1"/>
            <a:r>
              <a:rPr lang="en-US" sz="2800" dirty="0">
                <a:effectLst/>
              </a:rPr>
              <a:t>North:  H</a:t>
            </a:r>
            <a:r>
              <a:rPr lang="en-US" sz="2800" dirty="0"/>
              <a:t>arrison Chang</a:t>
            </a:r>
          </a:p>
          <a:p>
            <a:pPr lvl="1"/>
            <a:r>
              <a:rPr lang="en-US" sz="2800" dirty="0">
                <a:effectLst/>
              </a:rPr>
              <a:t>Central &amp; Hispanic: Santiago Rodriguez</a:t>
            </a:r>
          </a:p>
          <a:p>
            <a:pPr lvl="1"/>
            <a:r>
              <a:rPr lang="en-US" sz="2800" dirty="0"/>
              <a:t>South:  Chris Smith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92849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578291-57AE-BA44-AE01-7D2B560CA204}"/>
              </a:ext>
            </a:extLst>
          </p:cNvPr>
          <p:cNvSpPr txBox="1"/>
          <p:nvPr/>
        </p:nvSpPr>
        <p:spPr>
          <a:xfrm>
            <a:off x="699713" y="248038"/>
            <a:ext cx="10501687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</a:t>
            </a:r>
            <a:r>
              <a:rPr kumimoji="0" lang="en-US" sz="34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nd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Class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2024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SMEP Commemorative Coin: Future opportunities</a:t>
            </a: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35A0D694-BB6B-0335-7E02-BFC1CFEBB5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1" t="-1" r="3746" b="-2780"/>
          <a:stretch/>
        </p:blipFill>
        <p:spPr>
          <a:xfrm>
            <a:off x="314684" y="1822348"/>
            <a:ext cx="4089214" cy="24797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A639B9-DAEF-333A-74B1-1F31B15AF3B8}"/>
              </a:ext>
            </a:extLst>
          </p:cNvPr>
          <p:cNvSpPr txBox="1"/>
          <p:nvPr/>
        </p:nvSpPr>
        <p:spPr>
          <a:xfrm>
            <a:off x="5204229" y="2507419"/>
            <a:ext cx="6187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ea typeface="Malgun Gothic" panose="020B0503020000020004" pitchFamily="34" charset="-127"/>
              </a:rPr>
              <a:t>F</a:t>
            </a:r>
            <a:r>
              <a:rPr lang="en-US" sz="36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uture GCA mission projects,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ea typeface="Malgun Gothic" panose="020B0503020000020004" pitchFamily="34" charset="-127"/>
              </a:rPr>
              <a:t>Student </a:t>
            </a:r>
            <a:r>
              <a:rPr lang="en-US" sz="36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rallies,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ea typeface="Malgun Gothic" panose="020B0503020000020004" pitchFamily="34" charset="-127"/>
              </a:rPr>
              <a:t>Youth </a:t>
            </a:r>
            <a:r>
              <a:rPr lang="en-US" sz="36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conferences,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ea typeface="Malgun Gothic" panose="020B0503020000020004" pitchFamily="34" charset="-127"/>
              </a:rPr>
              <a:t>I</a:t>
            </a:r>
            <a:r>
              <a:rPr lang="en-US" sz="36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nternational mission trips</a:t>
            </a:r>
            <a:endParaRPr lang="en-US" sz="3600" dirty="0">
              <a:latin typeface="Times New Roman" panose="02020603050405020304" pitchFamily="18" charset="0"/>
              <a:ea typeface="Malgun Gothic" panose="020B0503020000020004" pitchFamily="34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Serve as Project leaders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ea typeface="Malgun Gothic" panose="020B0503020000020004" pitchFamily="34" charset="-127"/>
              </a:rPr>
              <a:t>Student Ministry Interns</a:t>
            </a:r>
            <a:endParaRPr lang="en-US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65109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219A4C-B609-4D49-8185-AEEB3091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u="sng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Project Budget</a:t>
            </a:r>
            <a:endParaRPr lang="en-US" sz="3200" b="1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5E706C9-426B-8F47-BE81-F1A6C04959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668536"/>
              </p:ext>
            </p:extLst>
          </p:nvPr>
        </p:nvGraphicFramePr>
        <p:xfrm>
          <a:off x="556532" y="1522827"/>
          <a:ext cx="11036753" cy="44613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5055">
                  <a:extLst>
                    <a:ext uri="{9D8B030D-6E8A-4147-A177-3AD203B41FA5}">
                      <a16:colId xmlns:a16="http://schemas.microsoft.com/office/drawing/2014/main" val="994507242"/>
                    </a:ext>
                  </a:extLst>
                </a:gridCol>
                <a:gridCol w="5721969">
                  <a:extLst>
                    <a:ext uri="{9D8B030D-6E8A-4147-A177-3AD203B41FA5}">
                      <a16:colId xmlns:a16="http://schemas.microsoft.com/office/drawing/2014/main" val="1309872694"/>
                    </a:ext>
                  </a:extLst>
                </a:gridCol>
                <a:gridCol w="1803160">
                  <a:extLst>
                    <a:ext uri="{9D8B030D-6E8A-4147-A177-3AD203B41FA5}">
                      <a16:colId xmlns:a16="http://schemas.microsoft.com/office/drawing/2014/main" val="2516806135"/>
                    </a:ext>
                  </a:extLst>
                </a:gridCol>
                <a:gridCol w="1180641">
                  <a:extLst>
                    <a:ext uri="{9D8B030D-6E8A-4147-A177-3AD203B41FA5}">
                      <a16:colId xmlns:a16="http://schemas.microsoft.com/office/drawing/2014/main" val="3572554554"/>
                    </a:ext>
                  </a:extLst>
                </a:gridCol>
                <a:gridCol w="1675928">
                  <a:extLst>
                    <a:ext uri="{9D8B030D-6E8A-4147-A177-3AD203B41FA5}">
                      <a16:colId xmlns:a16="http://schemas.microsoft.com/office/drawing/2014/main" val="946563683"/>
                    </a:ext>
                  </a:extLst>
                </a:gridCol>
              </a:tblGrid>
              <a:tr h="2798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Per/Participant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Quant.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Total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extLst>
                  <a:ext uri="{0D108BD9-81ED-4DB2-BD59-A6C34878D82A}">
                    <a16:rowId xmlns:a16="http://schemas.microsoft.com/office/drawing/2014/main" val="1512599916"/>
                  </a:ext>
                </a:extLst>
              </a:tr>
              <a:tr h="2270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Retreats &amp; Project Lodging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$400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$10,000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extLst>
                  <a:ext uri="{0D108BD9-81ED-4DB2-BD59-A6C34878D82A}">
                    <a16:rowId xmlns:a16="http://schemas.microsoft.com/office/drawing/2014/main" val="1338340202"/>
                  </a:ext>
                </a:extLst>
              </a:tr>
              <a:tr h="1637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Materials (assessment, books, etc.)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$50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$1,250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extLst>
                  <a:ext uri="{0D108BD9-81ED-4DB2-BD59-A6C34878D82A}">
                    <a16:rowId xmlns:a16="http://schemas.microsoft.com/office/drawing/2014/main" val="3513421272"/>
                  </a:ext>
                </a:extLst>
              </a:tr>
              <a:tr h="2009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Mission Project Fee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$1500</a:t>
                      </a:r>
                      <a:endParaRPr lang="en-US" sz="1800" dirty="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25</a:t>
                      </a:r>
                      <a:endParaRPr lang="en-US" sz="1800" dirty="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$37,500</a:t>
                      </a:r>
                      <a:endParaRPr lang="en-US" sz="1800" dirty="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extLst>
                  <a:ext uri="{0D108BD9-81ED-4DB2-BD59-A6C34878D82A}">
                    <a16:rowId xmlns:a16="http://schemas.microsoft.com/office/drawing/2014/main" val="1065612863"/>
                  </a:ext>
                </a:extLst>
              </a:tr>
              <a:tr h="1979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Misc.: Tour, Guests, Gifts, Fun Day, etc.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$150</a:t>
                      </a: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$3,750</a:t>
                      </a:r>
                    </a:p>
                  </a:txBody>
                  <a:tcPr marL="60731" marR="60731" marT="0" marB="0"/>
                </a:tc>
                <a:extLst>
                  <a:ext uri="{0D108BD9-81ED-4DB2-BD59-A6C34878D82A}">
                    <a16:rowId xmlns:a16="http://schemas.microsoft.com/office/drawing/2014/main" val="1572834273"/>
                  </a:ext>
                </a:extLst>
              </a:tr>
              <a:tr h="340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Honorarium &amp; Scholarship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$300</a:t>
                      </a:r>
                      <a:endParaRPr lang="en-US" sz="1800" dirty="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25</a:t>
                      </a:r>
                      <a:endParaRPr lang="en-US" sz="1800" dirty="0"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$7,500</a:t>
                      </a:r>
                    </a:p>
                  </a:txBody>
                  <a:tcPr marL="60731" marR="60731" marT="0" marB="0"/>
                </a:tc>
                <a:extLst>
                  <a:ext uri="{0D108BD9-81ED-4DB2-BD59-A6C34878D82A}">
                    <a16:rowId xmlns:a16="http://schemas.microsoft.com/office/drawing/2014/main" val="280346837"/>
                  </a:ext>
                </a:extLst>
              </a:tr>
              <a:tr h="340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 Expenses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$2400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25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$60,000</a:t>
                      </a:r>
                    </a:p>
                  </a:txBody>
                  <a:tcPr marL="60731" marR="60731" marT="0" marB="0"/>
                </a:tc>
                <a:extLst>
                  <a:ext uri="{0D108BD9-81ED-4DB2-BD59-A6C34878D82A}">
                    <a16:rowId xmlns:a16="http://schemas.microsoft.com/office/drawing/2014/main" val="1476451010"/>
                  </a:ext>
                </a:extLst>
              </a:tr>
              <a:tr h="340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extLst>
                  <a:ext uri="{0D108BD9-81ED-4DB2-BD59-A6C34878D82A}">
                    <a16:rowId xmlns:a16="http://schemas.microsoft.com/office/drawing/2014/main" val="39884874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Parents Support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$150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$3,750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extLst>
                  <a:ext uri="{0D108BD9-81ED-4DB2-BD59-A6C34878D82A}">
                    <a16:rowId xmlns:a16="http://schemas.microsoft.com/office/drawing/2014/main" val="2884701503"/>
                  </a:ext>
                </a:extLst>
              </a:tr>
              <a:tr h="2044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Church Support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$150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$3,750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extLst>
                  <a:ext uri="{0D108BD9-81ED-4DB2-BD59-A6C34878D82A}">
                    <a16:rowId xmlns:a16="http://schemas.microsoft.com/office/drawing/2014/main" val="3526622998"/>
                  </a:ext>
                </a:extLst>
              </a:tr>
              <a:tr h="2563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Mission Fund Raised</a:t>
                      </a:r>
                    </a:p>
                  </a:txBody>
                  <a:tcPr marL="60731" marR="6073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$1500</a:t>
                      </a:r>
                    </a:p>
                  </a:txBody>
                  <a:tcPr marL="60731" marR="6073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$37,500</a:t>
                      </a:r>
                    </a:p>
                  </a:txBody>
                  <a:tcPr marL="60731" marR="60731" marT="0" marB="0"/>
                </a:tc>
                <a:extLst>
                  <a:ext uri="{0D108BD9-81ED-4DB2-BD59-A6C34878D82A}">
                    <a16:rowId xmlns:a16="http://schemas.microsoft.com/office/drawing/2014/main" val="2755963469"/>
                  </a:ext>
                </a:extLst>
              </a:tr>
              <a:tr h="2834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Partner Support (CSBC, IMB, Baptist Foundation, others)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$300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$7,500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extLst>
                  <a:ext uri="{0D108BD9-81ED-4DB2-BD59-A6C34878D82A}">
                    <a16:rowId xmlns:a16="http://schemas.microsoft.com/office/drawing/2014/main" val="1766089425"/>
                  </a:ext>
                </a:extLst>
              </a:tr>
              <a:tr h="1004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GCA Support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$300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$7,500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extLst>
                  <a:ext uri="{0D108BD9-81ED-4DB2-BD59-A6C34878D82A}">
                    <a16:rowId xmlns:a16="http://schemas.microsoft.com/office/drawing/2014/main" val="2498550678"/>
                  </a:ext>
                </a:extLst>
              </a:tr>
              <a:tr h="340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extLst>
                  <a:ext uri="{0D108BD9-81ED-4DB2-BD59-A6C34878D82A}">
                    <a16:rowId xmlns:a16="http://schemas.microsoft.com/office/drawing/2014/main" val="353819049"/>
                  </a:ext>
                </a:extLst>
              </a:tr>
              <a:tr h="340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 Income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$2400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$60,000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extLst>
                  <a:ext uri="{0D108BD9-81ED-4DB2-BD59-A6C34878D82A}">
                    <a16:rowId xmlns:a16="http://schemas.microsoft.com/office/drawing/2014/main" val="2981702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81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219A4C-B609-4D49-8185-AEEB3091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en-US" b="1" u="sng" dirty="0"/>
              <a:t>REQUESTS &amp; Q&amp;A</a:t>
            </a:r>
            <a:endParaRPr lang="en-US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7B9944-8DAA-5E16-52B1-6FB13F95B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7860863" cy="4024884"/>
          </a:xfrm>
        </p:spPr>
        <p:txBody>
          <a:bodyPr anchor="t">
            <a:normAutofit fontScale="92500" lnSpcReduction="10000"/>
          </a:bodyPr>
          <a:lstStyle/>
          <a:p>
            <a:pPr marL="742950" lvl="0" indent="-742950">
              <a:buAutoNum type="arabicPeriod"/>
            </a:pPr>
            <a:r>
              <a:rPr lang="en-US" sz="3200" b="1" dirty="0">
                <a:effectLst/>
              </a:rPr>
              <a:t>Prayer </a:t>
            </a:r>
            <a:r>
              <a:rPr lang="en-US" sz="3200" b="1" dirty="0"/>
              <a:t>f</a:t>
            </a:r>
            <a:r>
              <a:rPr lang="en-US" sz="3200" b="1" dirty="0">
                <a:effectLst/>
              </a:rPr>
              <a:t>or SMEP and the Gen Z</a:t>
            </a:r>
          </a:p>
          <a:p>
            <a:pPr marL="742950" lvl="0" indent="-742950">
              <a:buAutoNum type="arabicPeriod"/>
            </a:pPr>
            <a:r>
              <a:rPr lang="en-US" sz="3200" b="1" dirty="0"/>
              <a:t>Apply Online: </a:t>
            </a:r>
            <a:endParaRPr lang="en-US" sz="3200" b="1" dirty="0">
              <a:effectLst/>
            </a:endParaRPr>
          </a:p>
          <a:p>
            <a:pPr marL="1200150" lvl="1" indent="-742950">
              <a:buFont typeface="Arial" panose="020B0604020202020204" pitchFamily="34" charset="0"/>
              <a:buAutoNum type="arabicPeriod"/>
            </a:pPr>
            <a:r>
              <a:rPr lang="en-US" sz="2800" b="1" dirty="0"/>
              <a:t>Permission from Parents</a:t>
            </a:r>
          </a:p>
          <a:p>
            <a:pPr marL="1200150" lvl="1" indent="-742950">
              <a:buFont typeface="Arial" panose="020B0604020202020204" pitchFamily="34" charset="0"/>
              <a:buAutoNum type="arabicPeriod"/>
            </a:pPr>
            <a:r>
              <a:rPr lang="en-US" sz="2800" b="1" dirty="0"/>
              <a:t>Endorsement from Pastor</a:t>
            </a:r>
          </a:p>
          <a:p>
            <a:pPr marL="1200150" lvl="1" indent="-742950">
              <a:buFont typeface="Arial" panose="020B0604020202020204" pitchFamily="34" charset="0"/>
              <a:buAutoNum type="arabicPeriod"/>
            </a:pPr>
            <a:r>
              <a:rPr lang="en-US" sz="2800" b="1" dirty="0"/>
              <a:t>Student Application</a:t>
            </a:r>
          </a:p>
          <a:p>
            <a:pPr marL="1200150" lvl="1" indent="-742950">
              <a:buFont typeface="Arial" panose="020B0604020202020204" pitchFamily="34" charset="0"/>
              <a:buAutoNum type="arabicPeriod"/>
            </a:pPr>
            <a:r>
              <a:rPr lang="en-US" sz="2800" b="1" dirty="0"/>
              <a:t>Participant Agreement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200" b="1" dirty="0"/>
              <a:t>Email </a:t>
            </a:r>
            <a:r>
              <a:rPr lang="en-US" sz="3200" b="1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sej.won@gcasbc.org</a:t>
            </a:r>
            <a:r>
              <a:rPr lang="en-US" sz="3200" b="1" dirty="0"/>
              <a:t> or </a:t>
            </a:r>
            <a:r>
              <a:rPr lang="en-US" sz="2800" b="1" dirty="0"/>
              <a:t>Contact Se J. (408) 569-7147 for any questions.</a:t>
            </a:r>
          </a:p>
          <a:p>
            <a:pPr marL="742950" lvl="0" indent="-742950">
              <a:buAutoNum type="arabicPeriod"/>
            </a:pPr>
            <a:r>
              <a:rPr lang="en-US" sz="3200" b="1" dirty="0">
                <a:effectLst/>
              </a:rPr>
              <a:t>Questions or Comments</a:t>
            </a:r>
          </a:p>
        </p:txBody>
      </p:sp>
      <p:pic>
        <p:nvPicPr>
          <p:cNvPr id="3" name="Picture 2" descr="A qr code with a dinosaur&#10;&#10;Description automatically generated">
            <a:extLst>
              <a:ext uri="{FF2B5EF4-FFF2-40B4-BE49-F238E27FC236}">
                <a16:creationId xmlns:a16="http://schemas.microsoft.com/office/drawing/2014/main" id="{FE7C19BF-7354-2432-490D-AA8EA8593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1450" y="644535"/>
            <a:ext cx="2986321" cy="296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11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219A4C-B609-4D49-8185-AEEB3091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en-US" b="1" u="sng" dirty="0"/>
              <a:t>Application Dates &amp; Schedule</a:t>
            </a:r>
            <a:endParaRPr lang="en-US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7B9944-8DAA-5E16-52B1-6FB13F95B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8743063" cy="4024884"/>
          </a:xfrm>
        </p:spPr>
        <p:txBody>
          <a:bodyPr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SMEP Orientation: Nov. 16, 2023 (7pm)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Application Deadline: Jan. 31,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Applicant Interview:  Feb.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Kickoff Retreat: April 26-28,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Online Sessions: May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Mission Project: June 21-29, 2024</a:t>
            </a:r>
            <a:endParaRPr lang="en-US" sz="36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5925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219A4C-B609-4D49-8185-AEEB3091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en-US" b="1" u="sng"/>
              <a:t>Project NEED: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A8141-7784-AA40-9F72-E38C71EFB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7860863" cy="4535424"/>
          </a:xfrm>
        </p:spPr>
        <p:txBody>
          <a:bodyPr anchor="t">
            <a:normAutofit/>
          </a:bodyPr>
          <a:lstStyle/>
          <a:p>
            <a:r>
              <a:rPr lang="en-US" sz="3200" dirty="0"/>
              <a:t>S</a:t>
            </a:r>
            <a:r>
              <a:rPr lang="en-US" sz="3200" dirty="0">
                <a:effectLst/>
              </a:rPr>
              <a:t>tudents are capable &amp; gifted to serve now</a:t>
            </a:r>
          </a:p>
          <a:p>
            <a:r>
              <a:rPr lang="en-US" sz="3200" dirty="0">
                <a:effectLst/>
              </a:rPr>
              <a:t>High School years are a crucial time </a:t>
            </a:r>
          </a:p>
          <a:p>
            <a:r>
              <a:rPr lang="en-US" sz="3200" dirty="0">
                <a:effectLst/>
              </a:rPr>
              <a:t>Many churches </a:t>
            </a:r>
            <a:r>
              <a:rPr lang="en-US" sz="3200" dirty="0"/>
              <a:t>are small </a:t>
            </a:r>
            <a:endParaRPr lang="en-US" sz="3200" dirty="0">
              <a:effectLst/>
            </a:endParaRPr>
          </a:p>
          <a:p>
            <a:r>
              <a:rPr lang="en-US" sz="3200" dirty="0">
                <a:effectLst/>
              </a:rPr>
              <a:t>Gen Z is experiencing great challenges with identity, Internet &amp; Social Media </a:t>
            </a:r>
          </a:p>
          <a:p>
            <a:r>
              <a:rPr lang="en-US" sz="3200" dirty="0">
                <a:effectLst/>
              </a:rPr>
              <a:t>Many stop attending church in college</a:t>
            </a:r>
          </a:p>
        </p:txBody>
      </p:sp>
    </p:spTree>
    <p:extLst>
      <p:ext uri="{BB962C8B-B14F-4D97-AF65-F5344CB8AC3E}">
        <p14:creationId xmlns:p14="http://schemas.microsoft.com/office/powerpoint/2010/main" val="1997018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219A4C-B609-4D49-8185-AEEB3091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en-US" b="1" u="sng" dirty="0"/>
              <a:t>Project PURPOSE: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A8141-7784-AA40-9F72-E38C71EFB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5"/>
            <a:ext cx="8162654" cy="4416275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4300" dirty="0">
                <a:effectLst/>
              </a:rPr>
              <a:t>The purpose is for selected GCA high school students to engage Missional Living through a Mission </a:t>
            </a:r>
            <a:r>
              <a:rPr lang="en-US" sz="4300" dirty="0"/>
              <a:t>E</a:t>
            </a:r>
            <a:r>
              <a:rPr lang="en-US" sz="4300" dirty="0">
                <a:effectLst/>
              </a:rPr>
              <a:t>xploration </a:t>
            </a:r>
            <a:r>
              <a:rPr lang="en-US" sz="4300" dirty="0"/>
              <a:t>P</a:t>
            </a:r>
            <a:r>
              <a:rPr lang="en-US" sz="4300" dirty="0">
                <a:effectLst/>
              </a:rPr>
              <a:t>rocess. </a:t>
            </a:r>
          </a:p>
          <a:p>
            <a:pPr marL="0" indent="0">
              <a:buNone/>
            </a:pPr>
            <a:endParaRPr lang="en-US" sz="3600" dirty="0">
              <a:effectLst/>
            </a:endParaRPr>
          </a:p>
          <a:p>
            <a:pPr marL="0" indent="0">
              <a:buNone/>
            </a:pPr>
            <a:r>
              <a:rPr lang="en-US" sz="3600" dirty="0">
                <a:effectLst/>
              </a:rPr>
              <a:t>Desired outcome: For students to see themselves as Great Commission Missionaries. </a:t>
            </a:r>
          </a:p>
        </p:txBody>
      </p:sp>
    </p:spTree>
    <p:extLst>
      <p:ext uri="{BB962C8B-B14F-4D97-AF65-F5344CB8AC3E}">
        <p14:creationId xmlns:p14="http://schemas.microsoft.com/office/powerpoint/2010/main" val="1870450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219A4C-B609-4D49-8185-AEEB3091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en-US" b="1" u="sng" dirty="0"/>
              <a:t>Project TARGET: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A8141-7784-AA40-9F72-E38C71EFB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7860863" cy="40248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4800" dirty="0">
                <a:effectLst/>
              </a:rPr>
              <a:t>A select group of 25-30 high school students from GCA churches. </a:t>
            </a:r>
          </a:p>
          <a:p>
            <a:pPr marL="0" indent="0">
              <a:buNone/>
            </a:pPr>
            <a:endParaRPr lang="en-US" sz="2400" dirty="0">
              <a:effectLst/>
            </a:endParaRPr>
          </a:p>
          <a:p>
            <a:pPr marL="0" indent="0">
              <a:buNone/>
            </a:pP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01790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219A4C-B609-4D49-8185-AEEB3091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en-US" b="1" u="sng"/>
              <a:t>Project Target: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A8141-7784-AA40-9F72-E38C71EFB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7860863" cy="4024884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>
                <a:effectLst/>
              </a:rPr>
              <a:t>Selection Process</a:t>
            </a:r>
            <a:r>
              <a:rPr lang="en-US" sz="4000" dirty="0">
                <a:effectLst/>
              </a:rPr>
              <a:t>: </a:t>
            </a:r>
          </a:p>
          <a:p>
            <a:pPr lvl="1"/>
            <a:r>
              <a:rPr lang="en-US" sz="4000" dirty="0"/>
              <a:t>Two students </a:t>
            </a:r>
            <a:r>
              <a:rPr lang="en-US" sz="4000" dirty="0">
                <a:effectLst/>
              </a:rPr>
              <a:t>from one church </a:t>
            </a:r>
          </a:p>
          <a:p>
            <a:pPr lvl="1"/>
            <a:r>
              <a:rPr lang="en-US" sz="4000" dirty="0">
                <a:effectLst/>
              </a:rPr>
              <a:t>Must complete </a:t>
            </a:r>
            <a:r>
              <a:rPr lang="en-US" sz="4000" dirty="0"/>
              <a:t>application process on time</a:t>
            </a:r>
          </a:p>
          <a:p>
            <a:pPr lvl="1"/>
            <a:r>
              <a:rPr lang="en-US" sz="4000" dirty="0">
                <a:effectLst/>
              </a:rPr>
              <a:t>Upper Graders are given priority</a:t>
            </a:r>
          </a:p>
          <a:p>
            <a:pPr lvl="1"/>
            <a:r>
              <a:rPr lang="en-US" sz="4000" dirty="0">
                <a:effectLst/>
              </a:rPr>
              <a:t>Open for more if space is available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8257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F9857ED-1DEF-4481-AEB4-E7759342A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457275" cy="6858000"/>
          </a:xfrm>
          <a:custGeom>
            <a:avLst/>
            <a:gdLst>
              <a:gd name="connsiteX0" fmla="*/ 5457275 w 5457275"/>
              <a:gd name="connsiteY0" fmla="*/ 0 h 6858000"/>
              <a:gd name="connsiteX1" fmla="*/ 361354 w 5457275"/>
              <a:gd name="connsiteY1" fmla="*/ 0 h 6858000"/>
              <a:gd name="connsiteX2" fmla="*/ 335637 w 5457275"/>
              <a:gd name="connsiteY2" fmla="*/ 94722 h 6858000"/>
              <a:gd name="connsiteX3" fmla="*/ 690849 w 5457275"/>
              <a:gd name="connsiteY3" fmla="*/ 6842426 h 6858000"/>
              <a:gd name="connsiteX4" fmla="*/ 696735 w 5457275"/>
              <a:gd name="connsiteY4" fmla="*/ 6858000 h 6858000"/>
              <a:gd name="connsiteX5" fmla="*/ 5457275 w 54572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57275" h="6858000">
                <a:moveTo>
                  <a:pt x="5457275" y="0"/>
                </a:moveTo>
                <a:lnTo>
                  <a:pt x="361354" y="0"/>
                </a:lnTo>
                <a:lnTo>
                  <a:pt x="335637" y="94722"/>
                </a:lnTo>
                <a:cubicBezTo>
                  <a:pt x="-226206" y="2374054"/>
                  <a:pt x="-65870" y="4704140"/>
                  <a:pt x="690849" y="6842426"/>
                </a:cubicBezTo>
                <a:lnTo>
                  <a:pt x="696735" y="6858000"/>
                </a:lnTo>
                <a:lnTo>
                  <a:pt x="5457275" y="685800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6E4FBE1-8E8A-42A6-B693-88C8979D8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228693" cy="6858000"/>
          </a:xfrm>
          <a:custGeom>
            <a:avLst/>
            <a:gdLst>
              <a:gd name="connsiteX0" fmla="*/ 5228693 w 5228693"/>
              <a:gd name="connsiteY0" fmla="*/ 0 h 6858000"/>
              <a:gd name="connsiteX1" fmla="*/ 371685 w 5228693"/>
              <a:gd name="connsiteY1" fmla="*/ 1 h 6858000"/>
              <a:gd name="connsiteX2" fmla="*/ 319533 w 5228693"/>
              <a:gd name="connsiteY2" fmla="*/ 193787 h 6858000"/>
              <a:gd name="connsiteX3" fmla="*/ 623642 w 5228693"/>
              <a:gd name="connsiteY3" fmla="*/ 6599363 h 6858000"/>
              <a:gd name="connsiteX4" fmla="*/ 717029 w 5228693"/>
              <a:gd name="connsiteY4" fmla="*/ 6858000 h 6858000"/>
              <a:gd name="connsiteX5" fmla="*/ 5228693 w 522869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8693" h="6858000">
                <a:moveTo>
                  <a:pt x="5228693" y="0"/>
                </a:moveTo>
                <a:lnTo>
                  <a:pt x="371685" y="1"/>
                </a:lnTo>
                <a:lnTo>
                  <a:pt x="319533" y="193787"/>
                </a:lnTo>
                <a:cubicBezTo>
                  <a:pt x="-206622" y="2355719"/>
                  <a:pt x="-67685" y="4563346"/>
                  <a:pt x="623642" y="6599363"/>
                </a:cubicBezTo>
                <a:lnTo>
                  <a:pt x="717029" y="6858000"/>
                </a:lnTo>
                <a:lnTo>
                  <a:pt x="5228693" y="6858000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219A4C-B609-4D49-8185-AEEB3091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1330007"/>
            <a:ext cx="3820669" cy="4692396"/>
          </a:xfrm>
        </p:spPr>
        <p:txBody>
          <a:bodyPr anchor="ctr">
            <a:normAutofit/>
          </a:bodyPr>
          <a:lstStyle/>
          <a:p>
            <a:r>
              <a:rPr lang="en-US" sz="5400" b="1" dirty="0"/>
              <a:t>Project Objectives:</a:t>
            </a:r>
            <a:br>
              <a:rPr lang="en-US" sz="5400" b="1" u="sng" dirty="0"/>
            </a:br>
            <a:br>
              <a:rPr lang="en-US" sz="5400" b="1" u="sng" dirty="0"/>
            </a:br>
            <a:r>
              <a:rPr lang="en-US" sz="5400" b="1" u="sng" dirty="0"/>
              <a:t>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A8141-7784-AA40-9F72-E38C71EFB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1616" y="404734"/>
            <a:ext cx="5477256" cy="5617669"/>
          </a:xfrm>
        </p:spPr>
        <p:txBody>
          <a:bodyPr anchor="ctr">
            <a:normAutofit fontScale="92500"/>
          </a:bodyPr>
          <a:lstStyle/>
          <a:p>
            <a:pPr marL="523875" lvl="2" indent="-514350">
              <a:buFont typeface="+mj-lt"/>
              <a:buAutoNum type="arabicPeriod"/>
            </a:pPr>
            <a:r>
              <a:rPr lang="en-US" sz="3600" dirty="0">
                <a:effectLst/>
              </a:rPr>
              <a:t>(Mind) To discover their calling and capacity for the Kingdom Work</a:t>
            </a:r>
          </a:p>
          <a:p>
            <a:pPr marL="523875" lvl="2" indent="-514350">
              <a:buFont typeface="+mj-lt"/>
              <a:buAutoNum type="arabicPeriod"/>
            </a:pPr>
            <a:endParaRPr lang="en-US" sz="3600" dirty="0">
              <a:effectLst/>
            </a:endParaRPr>
          </a:p>
          <a:p>
            <a:pPr marL="523875" lvl="2" indent="-514350">
              <a:buFont typeface="+mj-lt"/>
              <a:buAutoNum type="arabicPeriod"/>
            </a:pPr>
            <a:r>
              <a:rPr lang="en-US" sz="3600" dirty="0">
                <a:effectLst/>
              </a:rPr>
              <a:t>(Spiritual) To encounter Jesus through active missional engagement</a:t>
            </a:r>
          </a:p>
          <a:p>
            <a:pPr marL="523875" lvl="2" indent="-514350">
              <a:buFont typeface="+mj-lt"/>
              <a:buAutoNum type="arabicPeriod"/>
            </a:pPr>
            <a:endParaRPr lang="en-US" sz="3600" dirty="0">
              <a:effectLst/>
            </a:endParaRPr>
          </a:p>
          <a:p>
            <a:pPr marL="523875" lvl="2" indent="-514350">
              <a:buFont typeface="+mj-lt"/>
              <a:buAutoNum type="arabicPeriod"/>
            </a:pPr>
            <a:r>
              <a:rPr lang="en-US" sz="3600" dirty="0">
                <a:effectLst/>
              </a:rPr>
              <a:t>(Ultimate) To covenant with the missional community to live out their calling </a:t>
            </a:r>
          </a:p>
        </p:txBody>
      </p:sp>
    </p:spTree>
    <p:extLst>
      <p:ext uri="{BB962C8B-B14F-4D97-AF65-F5344CB8AC3E}">
        <p14:creationId xmlns:p14="http://schemas.microsoft.com/office/powerpoint/2010/main" val="1057285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F9857ED-1DEF-4481-AEB4-E7759342A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457275" cy="6858000"/>
          </a:xfrm>
          <a:custGeom>
            <a:avLst/>
            <a:gdLst>
              <a:gd name="connsiteX0" fmla="*/ 5457275 w 5457275"/>
              <a:gd name="connsiteY0" fmla="*/ 0 h 6858000"/>
              <a:gd name="connsiteX1" fmla="*/ 361354 w 5457275"/>
              <a:gd name="connsiteY1" fmla="*/ 0 h 6858000"/>
              <a:gd name="connsiteX2" fmla="*/ 335637 w 5457275"/>
              <a:gd name="connsiteY2" fmla="*/ 94722 h 6858000"/>
              <a:gd name="connsiteX3" fmla="*/ 690849 w 5457275"/>
              <a:gd name="connsiteY3" fmla="*/ 6842426 h 6858000"/>
              <a:gd name="connsiteX4" fmla="*/ 696735 w 5457275"/>
              <a:gd name="connsiteY4" fmla="*/ 6858000 h 6858000"/>
              <a:gd name="connsiteX5" fmla="*/ 5457275 w 54572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57275" h="6858000">
                <a:moveTo>
                  <a:pt x="5457275" y="0"/>
                </a:moveTo>
                <a:lnTo>
                  <a:pt x="361354" y="0"/>
                </a:lnTo>
                <a:lnTo>
                  <a:pt x="335637" y="94722"/>
                </a:lnTo>
                <a:cubicBezTo>
                  <a:pt x="-226206" y="2374054"/>
                  <a:pt x="-65870" y="4704140"/>
                  <a:pt x="690849" y="6842426"/>
                </a:cubicBezTo>
                <a:lnTo>
                  <a:pt x="696735" y="6858000"/>
                </a:lnTo>
                <a:lnTo>
                  <a:pt x="5457275" y="685800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6E4FBE1-8E8A-42A6-B693-88C8979D8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228693" cy="6858000"/>
          </a:xfrm>
          <a:custGeom>
            <a:avLst/>
            <a:gdLst>
              <a:gd name="connsiteX0" fmla="*/ 5228693 w 5228693"/>
              <a:gd name="connsiteY0" fmla="*/ 0 h 6858000"/>
              <a:gd name="connsiteX1" fmla="*/ 371685 w 5228693"/>
              <a:gd name="connsiteY1" fmla="*/ 1 h 6858000"/>
              <a:gd name="connsiteX2" fmla="*/ 319533 w 5228693"/>
              <a:gd name="connsiteY2" fmla="*/ 193787 h 6858000"/>
              <a:gd name="connsiteX3" fmla="*/ 623642 w 5228693"/>
              <a:gd name="connsiteY3" fmla="*/ 6599363 h 6858000"/>
              <a:gd name="connsiteX4" fmla="*/ 717029 w 5228693"/>
              <a:gd name="connsiteY4" fmla="*/ 6858000 h 6858000"/>
              <a:gd name="connsiteX5" fmla="*/ 5228693 w 522869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8693" h="6858000">
                <a:moveTo>
                  <a:pt x="5228693" y="0"/>
                </a:moveTo>
                <a:lnTo>
                  <a:pt x="371685" y="1"/>
                </a:lnTo>
                <a:lnTo>
                  <a:pt x="319533" y="193787"/>
                </a:lnTo>
                <a:cubicBezTo>
                  <a:pt x="-206622" y="2355719"/>
                  <a:pt x="-67685" y="4563346"/>
                  <a:pt x="623642" y="6599363"/>
                </a:cubicBezTo>
                <a:lnTo>
                  <a:pt x="717029" y="6858000"/>
                </a:lnTo>
                <a:lnTo>
                  <a:pt x="5228693" y="6858000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219A4C-B609-4D49-8185-AEEB3091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1330007"/>
            <a:ext cx="3820669" cy="4692396"/>
          </a:xfrm>
        </p:spPr>
        <p:txBody>
          <a:bodyPr anchor="ctr">
            <a:normAutofit/>
          </a:bodyPr>
          <a:lstStyle/>
          <a:p>
            <a:r>
              <a:rPr lang="en-US" sz="5400" b="1" dirty="0"/>
              <a:t>Theological Rationale: </a:t>
            </a:r>
            <a:br>
              <a:rPr lang="en-US" sz="5400" b="1" dirty="0"/>
            </a:br>
            <a:br>
              <a:rPr lang="en-US" sz="5400" b="1" dirty="0"/>
            </a:br>
            <a:r>
              <a:rPr lang="en-US" sz="5400" b="1" u="sng" dirty="0"/>
              <a:t>Biblical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A8141-7784-AA40-9F72-E38C71EFB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1616" y="359764"/>
            <a:ext cx="5477256" cy="6041036"/>
          </a:xfrm>
        </p:spPr>
        <p:txBody>
          <a:bodyPr anchor="ctr"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>
                <a:effectLst/>
              </a:rPr>
              <a:t>God has created, redeemed, and called each student for His kingdom purposes. </a:t>
            </a:r>
          </a:p>
          <a:p>
            <a:pPr marL="457200" indent="-457200">
              <a:buFont typeface="+mj-lt"/>
              <a:buAutoNum type="arabicPeriod"/>
            </a:pPr>
            <a:endParaRPr lang="en-US" sz="3600" dirty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600" dirty="0">
                <a:effectLst/>
              </a:rPr>
              <a:t>Students need experiential knowledge of their faith.</a:t>
            </a:r>
          </a:p>
          <a:p>
            <a:pPr marL="457200" indent="-457200">
              <a:buFont typeface="+mj-lt"/>
              <a:buAutoNum type="arabicPeriod"/>
            </a:pPr>
            <a:endParaRPr lang="en-US" sz="3600" dirty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600" dirty="0">
                <a:effectLst/>
              </a:rPr>
              <a:t>God has commissioned all believers to the Great Commission.</a:t>
            </a:r>
          </a:p>
        </p:txBody>
      </p:sp>
    </p:spTree>
    <p:extLst>
      <p:ext uri="{BB962C8B-B14F-4D97-AF65-F5344CB8AC3E}">
        <p14:creationId xmlns:p14="http://schemas.microsoft.com/office/powerpoint/2010/main" val="4077992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F9857ED-1DEF-4481-AEB4-E7759342A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457275" cy="6858000"/>
          </a:xfrm>
          <a:custGeom>
            <a:avLst/>
            <a:gdLst>
              <a:gd name="connsiteX0" fmla="*/ 5457275 w 5457275"/>
              <a:gd name="connsiteY0" fmla="*/ 0 h 6858000"/>
              <a:gd name="connsiteX1" fmla="*/ 361354 w 5457275"/>
              <a:gd name="connsiteY1" fmla="*/ 0 h 6858000"/>
              <a:gd name="connsiteX2" fmla="*/ 335637 w 5457275"/>
              <a:gd name="connsiteY2" fmla="*/ 94722 h 6858000"/>
              <a:gd name="connsiteX3" fmla="*/ 690849 w 5457275"/>
              <a:gd name="connsiteY3" fmla="*/ 6842426 h 6858000"/>
              <a:gd name="connsiteX4" fmla="*/ 696735 w 5457275"/>
              <a:gd name="connsiteY4" fmla="*/ 6858000 h 6858000"/>
              <a:gd name="connsiteX5" fmla="*/ 5457275 w 54572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57275" h="6858000">
                <a:moveTo>
                  <a:pt x="5457275" y="0"/>
                </a:moveTo>
                <a:lnTo>
                  <a:pt x="361354" y="0"/>
                </a:lnTo>
                <a:lnTo>
                  <a:pt x="335637" y="94722"/>
                </a:lnTo>
                <a:cubicBezTo>
                  <a:pt x="-226206" y="2374054"/>
                  <a:pt x="-65870" y="4704140"/>
                  <a:pt x="690849" y="6842426"/>
                </a:cubicBezTo>
                <a:lnTo>
                  <a:pt x="696735" y="6858000"/>
                </a:lnTo>
                <a:lnTo>
                  <a:pt x="5457275" y="685800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6E4FBE1-8E8A-42A6-B693-88C8979D8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228693" cy="6858000"/>
          </a:xfrm>
          <a:custGeom>
            <a:avLst/>
            <a:gdLst>
              <a:gd name="connsiteX0" fmla="*/ 5228693 w 5228693"/>
              <a:gd name="connsiteY0" fmla="*/ 0 h 6858000"/>
              <a:gd name="connsiteX1" fmla="*/ 371685 w 5228693"/>
              <a:gd name="connsiteY1" fmla="*/ 1 h 6858000"/>
              <a:gd name="connsiteX2" fmla="*/ 319533 w 5228693"/>
              <a:gd name="connsiteY2" fmla="*/ 193787 h 6858000"/>
              <a:gd name="connsiteX3" fmla="*/ 623642 w 5228693"/>
              <a:gd name="connsiteY3" fmla="*/ 6599363 h 6858000"/>
              <a:gd name="connsiteX4" fmla="*/ 717029 w 5228693"/>
              <a:gd name="connsiteY4" fmla="*/ 6858000 h 6858000"/>
              <a:gd name="connsiteX5" fmla="*/ 5228693 w 522869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8693" h="6858000">
                <a:moveTo>
                  <a:pt x="5228693" y="0"/>
                </a:moveTo>
                <a:lnTo>
                  <a:pt x="371685" y="1"/>
                </a:lnTo>
                <a:lnTo>
                  <a:pt x="319533" y="193787"/>
                </a:lnTo>
                <a:cubicBezTo>
                  <a:pt x="-206622" y="2355719"/>
                  <a:pt x="-67685" y="4563346"/>
                  <a:pt x="623642" y="6599363"/>
                </a:cubicBezTo>
                <a:lnTo>
                  <a:pt x="717029" y="6858000"/>
                </a:lnTo>
                <a:lnTo>
                  <a:pt x="5228693" y="6858000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219A4C-B609-4D49-8185-AEEB3091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1330007"/>
            <a:ext cx="3820669" cy="4692396"/>
          </a:xfrm>
        </p:spPr>
        <p:txBody>
          <a:bodyPr anchor="ctr">
            <a:normAutofit/>
          </a:bodyPr>
          <a:lstStyle/>
          <a:p>
            <a:r>
              <a:rPr lang="en-US" sz="5400" b="1" dirty="0"/>
              <a:t>Theoretical Rationale:</a:t>
            </a:r>
            <a:br>
              <a:rPr lang="en-US" sz="5400" b="1" dirty="0"/>
            </a:br>
            <a:br>
              <a:rPr lang="en-US" sz="5400" b="1" dirty="0"/>
            </a:br>
            <a:r>
              <a:rPr lang="en-US" sz="5400" b="1" u="sng" dirty="0"/>
              <a:t>Practical</a:t>
            </a:r>
            <a:r>
              <a:rPr lang="en-US" sz="5400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A8141-7784-AA40-9F72-E38C71EFB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1616" y="157018"/>
            <a:ext cx="5477256" cy="6567055"/>
          </a:xfrm>
        </p:spPr>
        <p:txBody>
          <a:bodyPr anchor="ctr"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3600" dirty="0">
                <a:effectLst/>
              </a:rPr>
              <a:t>All Students can serve the Great Commission Now. </a:t>
            </a:r>
          </a:p>
          <a:p>
            <a:pPr marL="457200" lvl="0" indent="-457200">
              <a:buFont typeface="+mj-lt"/>
              <a:buAutoNum type="arabicPeriod"/>
            </a:pPr>
            <a:endParaRPr lang="en-US" sz="3600" dirty="0">
              <a:effectLst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3600" dirty="0">
                <a:effectLst/>
              </a:rPr>
              <a:t>High school years (Ages 14-18) are crucial for future career path and life impact. </a:t>
            </a:r>
          </a:p>
          <a:p>
            <a:pPr marL="457200" lvl="0" indent="-457200">
              <a:buFont typeface="+mj-lt"/>
              <a:buAutoNum type="arabicPeriod"/>
            </a:pPr>
            <a:endParaRPr lang="en-US" sz="3600" dirty="0">
              <a:effectLst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3600" dirty="0">
                <a:effectLst/>
              </a:rPr>
              <a:t>Students learn best in Physical, Emotional, and Socially Immersive settings. </a:t>
            </a:r>
          </a:p>
        </p:txBody>
      </p:sp>
    </p:spTree>
    <p:extLst>
      <p:ext uri="{BB962C8B-B14F-4D97-AF65-F5344CB8AC3E}">
        <p14:creationId xmlns:p14="http://schemas.microsoft.com/office/powerpoint/2010/main" val="4113551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11381</TotalTime>
  <Words>852</Words>
  <Application>Microsoft Office PowerPoint</Application>
  <PresentationFormat>Widescreen</PresentationFormat>
  <Paragraphs>198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Introduction:</vt:lpstr>
      <vt:lpstr>Project NEED:</vt:lpstr>
      <vt:lpstr>Project PURPOSE:</vt:lpstr>
      <vt:lpstr>Project TARGET:</vt:lpstr>
      <vt:lpstr>Project Target:</vt:lpstr>
      <vt:lpstr>Project Objectives:  STUDENTS</vt:lpstr>
      <vt:lpstr>Theological Rationale:   Biblical</vt:lpstr>
      <vt:lpstr>Theoretical Rationale:  Practical </vt:lpstr>
      <vt:lpstr>Project Approach: Mission Exploration process</vt:lpstr>
      <vt:lpstr> Project Leaders</vt:lpstr>
      <vt:lpstr>1. Kickoff Retreat</vt:lpstr>
      <vt:lpstr>Kickoff Retreat (April 26-28, 2023)</vt:lpstr>
      <vt:lpstr>2.  Online Sessions (May 2023)</vt:lpstr>
      <vt:lpstr>2.  Online Sessions (May 2023)</vt:lpstr>
      <vt:lpstr>Mission Engagement Project</vt:lpstr>
      <vt:lpstr>Mission Project (June 15-18, 2023)</vt:lpstr>
      <vt:lpstr>One-on-One Interview</vt:lpstr>
      <vt:lpstr>PowerPoint Presentation</vt:lpstr>
      <vt:lpstr>PowerPoint Presentation</vt:lpstr>
      <vt:lpstr>Project Budget</vt:lpstr>
      <vt:lpstr>REQUESTS &amp; Q&amp;A</vt:lpstr>
      <vt:lpstr>Application Dates &amp; Schedule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Mission Exploration Process</dc:title>
  <dc:creator>Se J. Won</dc:creator>
  <cp:lastModifiedBy>Yvonne Jones</cp:lastModifiedBy>
  <cp:revision>66</cp:revision>
  <cp:lastPrinted>2022-11-03T20:23:26Z</cp:lastPrinted>
  <dcterms:created xsi:type="dcterms:W3CDTF">2022-03-22T18:34:14Z</dcterms:created>
  <dcterms:modified xsi:type="dcterms:W3CDTF">2023-11-21T22:49:43Z</dcterms:modified>
</cp:coreProperties>
</file>